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61" r:id="rId3"/>
    <p:sldId id="262" r:id="rId4"/>
    <p:sldId id="259" r:id="rId5"/>
    <p:sldId id="256" r:id="rId6"/>
    <p:sldId id="263" r:id="rId7"/>
    <p:sldId id="279" r:id="rId8"/>
    <p:sldId id="280" r:id="rId9"/>
    <p:sldId id="273" r:id="rId10"/>
    <p:sldId id="272" r:id="rId11"/>
    <p:sldId id="274" r:id="rId12"/>
    <p:sldId id="275" r:id="rId13"/>
    <p:sldId id="277" r:id="rId14"/>
    <p:sldId id="276" r:id="rId15"/>
    <p:sldId id="281" r:id="rId16"/>
    <p:sldId id="282" r:id="rId17"/>
    <p:sldId id="283" r:id="rId18"/>
    <p:sldId id="284" r:id="rId19"/>
    <p:sldId id="285" r:id="rId20"/>
    <p:sldId id="287" r:id="rId21"/>
    <p:sldId id="286" r:id="rId2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900" autoAdjust="0"/>
  </p:normalViewPr>
  <p:slideViewPr>
    <p:cSldViewPr snapToGrid="0">
      <p:cViewPr varScale="1">
        <p:scale>
          <a:sx n="48" d="100"/>
          <a:sy n="48" d="100"/>
        </p:scale>
        <p:origin x="1998" y="4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329C912-A6D8-4866-B21F-9811B5D7E3B6}" type="datetimeFigureOut">
              <a:rPr lang="en-US" smtClean="0"/>
              <a:t>1/13/2022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1E2833F-0E4D-4E8E-A5F4-7C531F2BF5D0}" type="slidenum">
              <a:rPr lang="en-US" smtClean="0"/>
              <a:t>‹#›</a:t>
            </a:fld>
            <a:endParaRPr lang="en-US"/>
          </a:p>
        </p:txBody>
      </p:sp>
    </p:spTree>
    <p:extLst>
      <p:ext uri="{BB962C8B-B14F-4D97-AF65-F5344CB8AC3E}">
        <p14:creationId xmlns:p14="http://schemas.microsoft.com/office/powerpoint/2010/main" val="65208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Introduce</a:t>
            </a:r>
            <a:r>
              <a:rPr lang="en-US" baseline="0" dirty="0"/>
              <a:t> yourself</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a:t>
            </a:fld>
            <a:endParaRPr lang="en-US"/>
          </a:p>
        </p:txBody>
      </p:sp>
    </p:spTree>
    <p:extLst>
      <p:ext uri="{BB962C8B-B14F-4D97-AF65-F5344CB8AC3E}">
        <p14:creationId xmlns:p14="http://schemas.microsoft.com/office/powerpoint/2010/main" val="56861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Targeted for girls in grades 7 through 12, </a:t>
            </a:r>
            <a:r>
              <a:rPr lang="en-US" i="1" dirty="0">
                <a:latin typeface="Arial Narrow" panose="020B0606020202030204" pitchFamily="34" charset="0"/>
              </a:rPr>
              <a:t>Meals with Mentors</a:t>
            </a:r>
            <a:r>
              <a:rPr lang="en-US" dirty="0">
                <a:latin typeface="Arial Narrow" panose="020B0606020202030204" pitchFamily="34" charset="0"/>
              </a:rPr>
              <a:t> facilitates the opportunity for middle and high school students to meet female undergraduates studying for a degree in a STEM field as well as working female scientists.  Two scientists sponsoring companies are seated at dinner tables with, five students in grades 7-12, and one undergraduate studying for a STEM career.  The evening includes interactive activities and a keynote speech from a featured female scientist. </a:t>
            </a:r>
          </a:p>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10</a:t>
            </a:fld>
            <a:endParaRPr lang="en-US"/>
          </a:p>
        </p:txBody>
      </p:sp>
    </p:spTree>
    <p:extLst>
      <p:ext uri="{BB962C8B-B14F-4D97-AF65-F5344CB8AC3E}">
        <p14:creationId xmlns:p14="http://schemas.microsoft.com/office/powerpoint/2010/main" val="180571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11</a:t>
            </a:fld>
            <a:endParaRPr lang="en-US"/>
          </a:p>
        </p:txBody>
      </p:sp>
    </p:spTree>
    <p:extLst>
      <p:ext uri="{BB962C8B-B14F-4D97-AF65-F5344CB8AC3E}">
        <p14:creationId xmlns:p14="http://schemas.microsoft.com/office/powerpoint/2010/main" val="31434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12</a:t>
            </a:fld>
            <a:endParaRPr lang="en-US"/>
          </a:p>
        </p:txBody>
      </p:sp>
    </p:spTree>
    <p:extLst>
      <p:ext uri="{BB962C8B-B14F-4D97-AF65-F5344CB8AC3E}">
        <p14:creationId xmlns:p14="http://schemas.microsoft.com/office/powerpoint/2010/main" val="286175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13</a:t>
            </a:fld>
            <a:endParaRPr lang="en-US"/>
          </a:p>
        </p:txBody>
      </p:sp>
    </p:spTree>
    <p:extLst>
      <p:ext uri="{BB962C8B-B14F-4D97-AF65-F5344CB8AC3E}">
        <p14:creationId xmlns:p14="http://schemas.microsoft.com/office/powerpoint/2010/main" val="1522749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Organization: I practiced the activity/technology, prepared materials/extras/place to record youth ideas, and completed an activity (including timings).</a:t>
            </a:r>
          </a:p>
          <a:p>
            <a:pPr lvl="0"/>
            <a:r>
              <a:rPr lang="en-US" sz="1200" kern="1200" dirty="0">
                <a:solidFill>
                  <a:schemeClr val="tx1"/>
                </a:solidFill>
                <a:effectLst/>
                <a:latin typeface="+mn-lt"/>
                <a:ea typeface="+mn-ea"/>
                <a:cs typeface="+mn-cs"/>
              </a:rPr>
              <a:t>Materials:  Materials are appropriate for teaching the learning goals; youth will be able to use them and will think they are appealing.</a:t>
            </a:r>
          </a:p>
          <a:p>
            <a:pPr lvl="0"/>
            <a:r>
              <a:rPr lang="en-US" sz="1200" kern="1200" dirty="0">
                <a:solidFill>
                  <a:schemeClr val="tx1"/>
                </a:solidFill>
                <a:effectLst/>
                <a:latin typeface="+mn-lt"/>
                <a:ea typeface="+mn-ea"/>
                <a:cs typeface="+mn-cs"/>
              </a:rPr>
              <a:t>Space Utilization:  The space is set up appropriately for the activity and there will be no safety issues or distractions.</a:t>
            </a:r>
          </a:p>
          <a:p>
            <a:pPr lvl="0"/>
            <a:r>
              <a:rPr lang="en-US" sz="1200" kern="1200" dirty="0">
                <a:solidFill>
                  <a:schemeClr val="tx1"/>
                </a:solidFill>
                <a:effectLst/>
                <a:latin typeface="+mn-lt"/>
                <a:ea typeface="+mn-ea"/>
                <a:cs typeface="+mn-cs"/>
              </a:rPr>
              <a:t>Relevance:  I have researched why the content matters to youth’s everyday lives.</a:t>
            </a:r>
          </a:p>
          <a:p>
            <a:pPr lvl="0"/>
            <a:r>
              <a:rPr lang="en-US" sz="1200" kern="1200" dirty="0">
                <a:solidFill>
                  <a:schemeClr val="tx1"/>
                </a:solidFill>
                <a:effectLst/>
                <a:latin typeface="+mn-lt"/>
                <a:ea typeface="+mn-ea"/>
                <a:cs typeface="+mn-cs"/>
              </a:rPr>
              <a:t>Content Learning:  I have become familiar with the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Inquiry:  I have become familiar with how authentic, age-appropriate inquiry practices look in this activity.</a:t>
            </a:r>
          </a:p>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15</a:t>
            </a:fld>
            <a:endParaRPr lang="en-US"/>
          </a:p>
        </p:txBody>
      </p:sp>
    </p:spTree>
    <p:extLst>
      <p:ext uri="{BB962C8B-B14F-4D97-AF65-F5344CB8AC3E}">
        <p14:creationId xmlns:p14="http://schemas.microsoft.com/office/powerpoint/2010/main" val="103744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Purposeful Activities:  This intro section gets youth on track for the learning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Inquiry:  I have become familiar with how authentic, age-appropriate inquiry practices look in this activity.</a:t>
            </a:r>
          </a:p>
          <a:p>
            <a:pPr lvl="0"/>
            <a:r>
              <a:rPr lang="en-US" sz="1200" kern="1200" dirty="0">
                <a:solidFill>
                  <a:schemeClr val="tx1"/>
                </a:solidFill>
                <a:effectLst/>
                <a:latin typeface="+mn-lt"/>
                <a:ea typeface="+mn-ea"/>
                <a:cs typeface="+mn-cs"/>
              </a:rPr>
              <a:t>Relationships:  I will make each youth feel welcome.</a:t>
            </a:r>
          </a:p>
          <a:p>
            <a:pPr lvl="0"/>
            <a:r>
              <a:rPr lang="en-US" sz="1200" kern="1200" dirty="0">
                <a:solidFill>
                  <a:schemeClr val="tx1"/>
                </a:solidFill>
                <a:effectLst/>
                <a:latin typeface="+mn-lt"/>
                <a:ea typeface="+mn-ea"/>
                <a:cs typeface="+mn-cs"/>
              </a:rPr>
              <a:t>Relevance:  I will start to guide the youth in a sustained discussion of how the activity relates to their everyday lives.</a:t>
            </a:r>
          </a:p>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16</a:t>
            </a:fld>
            <a:endParaRPr lang="en-US"/>
          </a:p>
        </p:txBody>
      </p:sp>
    </p:spTree>
    <p:extLst>
      <p:ext uri="{BB962C8B-B14F-4D97-AF65-F5344CB8AC3E}">
        <p14:creationId xmlns:p14="http://schemas.microsoft.com/office/powerpoint/2010/main" val="392512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Participation:   All youth will have access to the activity.</a:t>
            </a:r>
          </a:p>
          <a:p>
            <a:pPr lvl="0"/>
            <a:r>
              <a:rPr lang="en-US" sz="1200" kern="1200" dirty="0">
                <a:solidFill>
                  <a:schemeClr val="tx1"/>
                </a:solidFill>
                <a:effectLst/>
                <a:latin typeface="+mn-lt"/>
                <a:ea typeface="+mn-ea"/>
                <a:cs typeface="+mn-cs"/>
              </a:rPr>
              <a:t>Purposeful Activities:  This core section helps youth to move toward the learning goal.</a:t>
            </a:r>
          </a:p>
          <a:p>
            <a:pPr lvl="0"/>
            <a:r>
              <a:rPr lang="en-US" sz="1200" kern="1200" dirty="0">
                <a:solidFill>
                  <a:schemeClr val="tx1"/>
                </a:solidFill>
                <a:effectLst/>
                <a:latin typeface="+mn-lt"/>
                <a:ea typeface="+mn-ea"/>
                <a:cs typeface="+mn-cs"/>
              </a:rPr>
              <a:t>Engagement:  This activity has youth physically and mentally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engaged with their hands and their minds.</a:t>
            </a:r>
          </a:p>
          <a:p>
            <a:pPr lvl="0"/>
            <a:r>
              <a:rPr lang="en-US" sz="1200" kern="1200" dirty="0">
                <a:solidFill>
                  <a:schemeClr val="tx1"/>
                </a:solidFill>
                <a:effectLst/>
                <a:latin typeface="+mn-lt"/>
                <a:ea typeface="+mn-ea"/>
                <a:cs typeface="+mn-cs"/>
              </a:rPr>
              <a:t>Reflection:  If appropriate, I will ask youth questions during the core activity that will help them make sense of what they are learning.</a:t>
            </a:r>
          </a:p>
          <a:p>
            <a:pPr lvl="0"/>
            <a:r>
              <a:rPr lang="en-US" sz="1200" kern="1200" dirty="0">
                <a:solidFill>
                  <a:schemeClr val="tx1"/>
                </a:solidFill>
                <a:effectLst/>
                <a:latin typeface="+mn-lt"/>
                <a:ea typeface="+mn-ea"/>
                <a:cs typeface="+mn-cs"/>
              </a:rPr>
              <a:t>Relationships:  I will take steps to share my enthusiasm and create a nurturing, safe learning environment.</a:t>
            </a:r>
          </a:p>
          <a:p>
            <a:endParaRPr lang="en-US" dirty="0"/>
          </a:p>
          <a:p>
            <a:r>
              <a:rPr lang="en-US" sz="1200" b="1" u="sng" kern="1200" cap="all" dirty="0" err="1">
                <a:solidFill>
                  <a:schemeClr val="tx1"/>
                </a:solidFill>
                <a:effectLst/>
                <a:latin typeface="+mn-lt"/>
                <a:ea typeface="+mn-ea"/>
                <a:cs typeface="+mn-cs"/>
              </a:rPr>
              <a:t>DoS</a:t>
            </a:r>
            <a:r>
              <a:rPr lang="en-US" sz="1200" b="1" u="sng" kern="1200" cap="all" dirty="0">
                <a:solidFill>
                  <a:schemeClr val="tx1"/>
                </a:solidFill>
                <a:effectLst/>
                <a:latin typeface="+mn-lt"/>
                <a:ea typeface="+mn-ea"/>
                <a:cs typeface="+mn-cs"/>
              </a:rPr>
              <a:t>: Authentic Stem Practices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Making Predictions and hypothesize</a:t>
            </a:r>
          </a:p>
          <a:p>
            <a:pPr lvl="0"/>
            <a:r>
              <a:rPr lang="en-US" sz="1200" kern="1200" dirty="0">
                <a:solidFill>
                  <a:schemeClr val="tx1"/>
                </a:solidFill>
                <a:effectLst/>
                <a:latin typeface="+mn-lt"/>
                <a:ea typeface="+mn-ea"/>
                <a:cs typeface="+mn-cs"/>
              </a:rPr>
              <a:t>Measure materials</a:t>
            </a:r>
          </a:p>
          <a:p>
            <a:pPr lvl="0"/>
            <a:r>
              <a:rPr lang="en-US" sz="1200" kern="1200" dirty="0">
                <a:solidFill>
                  <a:schemeClr val="tx1"/>
                </a:solidFill>
                <a:effectLst/>
                <a:latin typeface="+mn-lt"/>
                <a:ea typeface="+mn-ea"/>
                <a:cs typeface="+mn-cs"/>
              </a:rPr>
              <a:t>Observations &amp; Investigations</a:t>
            </a:r>
          </a:p>
          <a:p>
            <a:pPr lvl="0"/>
            <a:r>
              <a:rPr lang="en-US" sz="1200" kern="1200" dirty="0">
                <a:solidFill>
                  <a:schemeClr val="tx1"/>
                </a:solidFill>
                <a:effectLst/>
                <a:latin typeface="+mn-lt"/>
                <a:ea typeface="+mn-ea"/>
                <a:cs typeface="+mn-cs"/>
              </a:rPr>
              <a:t>Share and communicate data</a:t>
            </a:r>
          </a:p>
          <a:p>
            <a:pPr lvl="0"/>
            <a:r>
              <a:rPr lang="en-US" sz="1200" kern="1200" dirty="0">
                <a:solidFill>
                  <a:schemeClr val="tx1"/>
                </a:solidFill>
                <a:effectLst/>
                <a:latin typeface="+mn-lt"/>
                <a:ea typeface="+mn-ea"/>
                <a:cs typeface="+mn-cs"/>
              </a:rPr>
              <a:t>Test and revise</a:t>
            </a:r>
          </a:p>
          <a:p>
            <a:pPr lvl="0"/>
            <a:r>
              <a:rPr lang="en-US" sz="1200" kern="1200" dirty="0">
                <a:solidFill>
                  <a:schemeClr val="tx1"/>
                </a:solidFill>
                <a:effectLst/>
                <a:latin typeface="+mn-lt"/>
                <a:ea typeface="+mn-ea"/>
                <a:cs typeface="+mn-cs"/>
              </a:rPr>
              <a:t>Draw conclusions and relationships with</a:t>
            </a:r>
            <a:r>
              <a:rPr lang="en-US" sz="1200" kern="1200" baseline="0" dirty="0">
                <a:solidFill>
                  <a:schemeClr val="tx1"/>
                </a:solidFill>
                <a:effectLst/>
                <a:latin typeface="+mn-lt"/>
                <a:ea typeface="+mn-ea"/>
                <a:cs typeface="+mn-cs"/>
              </a:rPr>
              <a:t> materials and content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voice and agency, make decisions and guide their own learning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17</a:t>
            </a:fld>
            <a:endParaRPr lang="en-US"/>
          </a:p>
        </p:txBody>
      </p:sp>
    </p:spTree>
    <p:extLst>
      <p:ext uri="{BB962C8B-B14F-4D97-AF65-F5344CB8AC3E}">
        <p14:creationId xmlns:p14="http://schemas.microsoft.com/office/powerpoint/2010/main" val="74894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Purposeful Activities:  The closing section helps youth to reach the learning goal.</a:t>
            </a:r>
          </a:p>
          <a:p>
            <a:pPr lvl="0"/>
            <a:r>
              <a:rPr lang="en-US" sz="1200" kern="1200" dirty="0">
                <a:solidFill>
                  <a:schemeClr val="tx1"/>
                </a:solidFill>
                <a:effectLst/>
                <a:latin typeface="+mn-lt"/>
                <a:ea typeface="+mn-ea"/>
                <a:cs typeface="+mn-cs"/>
              </a:rPr>
              <a:t>Content Learning:  I will help youth make connections between different ideas.  I will create opportunities for youth to ask questions/provide ideas that show a deeper level of understanding.</a:t>
            </a:r>
          </a:p>
          <a:p>
            <a:pPr lvl="0"/>
            <a:r>
              <a:rPr lang="en-US" sz="1200" kern="1200" dirty="0">
                <a:solidFill>
                  <a:schemeClr val="tx1"/>
                </a:solidFill>
                <a:effectLst/>
                <a:latin typeface="+mn-lt"/>
                <a:ea typeface="+mn-ea"/>
                <a:cs typeface="+mn-cs"/>
              </a:rPr>
              <a:t>Reflection.  I will provide youth with a sustained opportunity to make sense of their learning.</a:t>
            </a:r>
          </a:p>
          <a:p>
            <a:pPr lvl="0"/>
            <a:r>
              <a:rPr lang="en-US" sz="1200" kern="1200" dirty="0">
                <a:solidFill>
                  <a:schemeClr val="tx1"/>
                </a:solidFill>
                <a:effectLst/>
                <a:latin typeface="+mn-lt"/>
                <a:ea typeface="+mn-ea"/>
                <a:cs typeface="+mn-cs"/>
              </a:rPr>
              <a:t>Relevance:  I will guide the youth in a sustained discussion of how the activity relates to their everyday lives.</a:t>
            </a:r>
          </a:p>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18</a:t>
            </a:fld>
            <a:endParaRPr lang="en-US"/>
          </a:p>
        </p:txBody>
      </p:sp>
    </p:spTree>
    <p:extLst>
      <p:ext uri="{BB962C8B-B14F-4D97-AF65-F5344CB8AC3E}">
        <p14:creationId xmlns:p14="http://schemas.microsoft.com/office/powerpoint/2010/main" val="272460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19</a:t>
            </a:fld>
            <a:endParaRPr lang="en-US"/>
          </a:p>
        </p:txBody>
      </p:sp>
    </p:spTree>
    <p:extLst>
      <p:ext uri="{BB962C8B-B14F-4D97-AF65-F5344CB8AC3E}">
        <p14:creationId xmlns:p14="http://schemas.microsoft.com/office/powerpoint/2010/main" val="114645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Center of Iowa &amp; Blank IMAX Dome Theater was founded in 1970 in Greenwood-Ashworth Park as one of the first interactive science museums</a:t>
            </a:r>
            <a:r>
              <a:rPr lang="en-US" baseline="0" dirty="0"/>
              <a:t> in North America.</a:t>
            </a:r>
            <a:endParaRPr lang="en-US" dirty="0"/>
          </a:p>
          <a:p>
            <a:r>
              <a:rPr lang="en-US" dirty="0"/>
              <a:t>In 1975, we established the SCI Preschool</a:t>
            </a:r>
            <a:r>
              <a:rPr lang="en-US" baseline="0" dirty="0"/>
              <a:t> and became one of the first science museums to operate an onsite preschool.</a:t>
            </a:r>
            <a:endParaRPr lang="en-US" dirty="0"/>
          </a:p>
          <a:p>
            <a:r>
              <a:rPr lang="en-US" dirty="0"/>
              <a:t>In 2005, we moved downtown</a:t>
            </a:r>
            <a:r>
              <a:rPr lang="en-US" baseline="0" dirty="0"/>
              <a:t> to our current location along MLK Parkway.</a:t>
            </a:r>
            <a:endParaRPr lang="en-US" dirty="0"/>
          </a:p>
          <a:p>
            <a:r>
              <a:rPr lang="en-US" dirty="0"/>
              <a:t>Today, we serve more than 300,000 people each year through onsite</a:t>
            </a:r>
            <a:r>
              <a:rPr lang="en-US" baseline="0" dirty="0"/>
              <a:t> and offsite programming</a:t>
            </a: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2</a:t>
            </a:fld>
            <a:endParaRPr lang="en-US"/>
          </a:p>
        </p:txBody>
      </p:sp>
    </p:spTree>
    <p:extLst>
      <p:ext uri="{BB962C8B-B14F-4D97-AF65-F5344CB8AC3E}">
        <p14:creationId xmlns:p14="http://schemas.microsoft.com/office/powerpoint/2010/main" val="14431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mission is to engage and inspire Iowans along their journey of lifelong science learning </a:t>
            </a:r>
          </a:p>
          <a:p>
            <a:r>
              <a:rPr lang="en-US" baseline="0" dirty="0"/>
              <a:t>We value SAFETY, COMPASSION, INTEGRITY AND INNOVATION</a:t>
            </a: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3</a:t>
            </a:fld>
            <a:endParaRPr lang="en-US"/>
          </a:p>
        </p:txBody>
      </p:sp>
    </p:spTree>
    <p:extLst>
      <p:ext uri="{BB962C8B-B14F-4D97-AF65-F5344CB8AC3E}">
        <p14:creationId xmlns:p14="http://schemas.microsoft.com/office/powerpoint/2010/main" val="154911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truly are the Science</a:t>
            </a:r>
            <a:r>
              <a:rPr lang="en-US" baseline="0" dirty="0"/>
              <a:t> Center of IOWA. </a:t>
            </a:r>
          </a:p>
          <a:p>
            <a:r>
              <a:rPr lang="en-US" baseline="0" dirty="0"/>
              <a:t>We engage participants from Iowa’s 99 counties and beyond through school visits and live school demonstrations, discovery labs, science camps, professional development opportunities for educators and many other onsite and offsite programs</a:t>
            </a:r>
          </a:p>
          <a:p>
            <a:endParaRPr lang="en-US" baseline="0" dirty="0"/>
          </a:p>
          <a:p>
            <a:r>
              <a:rPr lang="en-US" baseline="0" dirty="0"/>
              <a:t>Later on Patrick will be sharing with you all about those </a:t>
            </a:r>
            <a:r>
              <a:rPr lang="en-US" baseline="0" dirty="0" err="1"/>
              <a:t>opportunites</a:t>
            </a:r>
            <a:r>
              <a:rPr lang="en-US" baseline="0" dirty="0"/>
              <a:t> and experiences SCI has that might be a good fit for your work. In essence we see ourselves as a partner to serve Iowans on their journey, </a:t>
            </a: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4</a:t>
            </a:fld>
            <a:endParaRPr lang="en-US"/>
          </a:p>
        </p:txBody>
      </p:sp>
    </p:spTree>
    <p:extLst>
      <p:ext uri="{BB962C8B-B14F-4D97-AF65-F5344CB8AC3E}">
        <p14:creationId xmlns:p14="http://schemas.microsoft.com/office/powerpoint/2010/main" val="417858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r>
              <a:rPr lang="en-US" baseline="0" dirty="0"/>
              <a:t> overview of audiences – maybe highlight one or two programs in each category)</a:t>
            </a: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5</a:t>
            </a:fld>
            <a:endParaRPr lang="en-US"/>
          </a:p>
        </p:txBody>
      </p:sp>
    </p:spTree>
    <p:extLst>
      <p:ext uri="{BB962C8B-B14F-4D97-AF65-F5344CB8AC3E}">
        <p14:creationId xmlns:p14="http://schemas.microsoft.com/office/powerpoint/2010/main" val="337785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opportunities</a:t>
            </a:r>
          </a:p>
        </p:txBody>
      </p:sp>
      <p:sp>
        <p:nvSpPr>
          <p:cNvPr id="4" name="Slide Number Placeholder 3"/>
          <p:cNvSpPr>
            <a:spLocks noGrp="1"/>
          </p:cNvSpPr>
          <p:nvPr>
            <p:ph type="sldNum" sz="quarter" idx="10"/>
          </p:nvPr>
        </p:nvSpPr>
        <p:spPr/>
        <p:txBody>
          <a:bodyPr/>
          <a:lstStyle/>
          <a:p>
            <a:fld id="{81E2833F-0E4D-4E8E-A5F4-7C531F2BF5D0}" type="slidenum">
              <a:rPr lang="en-US" smtClean="0"/>
              <a:t>6</a:t>
            </a:fld>
            <a:endParaRPr lang="en-US"/>
          </a:p>
        </p:txBody>
      </p:sp>
    </p:spTree>
    <p:extLst>
      <p:ext uri="{BB962C8B-B14F-4D97-AF65-F5344CB8AC3E}">
        <p14:creationId xmlns:p14="http://schemas.microsoft.com/office/powerpoint/2010/main" val="241294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Iowa</a:t>
            </a:r>
            <a:r>
              <a:rPr lang="en-US" sz="1200" b="0" i="0" kern="1200" baseline="0" dirty="0">
                <a:solidFill>
                  <a:schemeClr val="tx1"/>
                </a:solidFill>
                <a:effectLst/>
                <a:latin typeface="+mn-lt"/>
                <a:ea typeface="+mn-ea"/>
                <a:cs typeface="+mn-cs"/>
              </a:rPr>
              <a:t> Active Learning Community Partnership today is thrilled to unpack and discuss the topic girls in science. </a:t>
            </a:r>
          </a:p>
          <a:p>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r>
              <a:rPr lang="en-US" b="1" dirty="0">
                <a:latin typeface="Arial Narrow" panose="020B0606020202030204" pitchFamily="34" charset="0"/>
              </a:rPr>
              <a:t>Women remain underrepresented in the science and engineering workforce, although to a lesser degree than in the past, with the greatest disparities occurring in engineering, computer science, and the physical sciences (NSF, Science &amp; Engineering Indicators, 2016).</a:t>
            </a:r>
          </a:p>
          <a:p>
            <a:endParaRPr lang="en-US" b="1" dirty="0">
              <a:latin typeface="Arial Narrow" panose="020B0606020202030204" pitchFamily="34" charset="0"/>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For more than 20 years the percentage of women receiving under grad degrees in engineering has been flat, 18-21%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computer science we have seen a decline from 28-19%</a:t>
            </a:r>
          </a:p>
          <a:p>
            <a:endParaRPr lang="en-US" b="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Women make up half of the total U.S. college-educated workforce, but only 29% of the science and engineering workforce.</a:t>
            </a:r>
          </a:p>
          <a:p>
            <a:endParaRPr lang="en-US" b="1" dirty="0">
              <a:latin typeface="Arial Narrow" panose="020B0606020202030204" pitchFamily="34" charset="0"/>
            </a:endParaRPr>
          </a:p>
          <a:p>
            <a:endParaRPr lang="en-US" b="1" dirty="0">
              <a:latin typeface="Arial Narrow" panose="020B0606020202030204" pitchFamily="34" charset="0"/>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Why</a:t>
            </a:r>
            <a:r>
              <a:rPr lang="en-US" sz="1200" b="1" i="0" kern="1200" baseline="0" dirty="0">
                <a:solidFill>
                  <a:schemeClr val="tx1"/>
                </a:solidFill>
                <a:effectLst/>
                <a:latin typeface="+mn-lt"/>
                <a:ea typeface="+mn-ea"/>
                <a:cs typeface="+mn-cs"/>
              </a:rPr>
              <a:t> does it matter?  Thoughts in comments?</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Research shows that increase innovation, unique perspectives, increase creativity  when women are more equally at the table in stem careers.</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It also shows that a collective result is that </a:t>
            </a:r>
          </a:p>
          <a:p>
            <a:r>
              <a:rPr lang="en-US" sz="1200" b="1" i="0" kern="1200" baseline="0" dirty="0">
                <a:solidFill>
                  <a:schemeClr val="tx1"/>
                </a:solidFill>
                <a:effectLst/>
                <a:latin typeface="+mn-lt"/>
                <a:ea typeface="+mn-ea"/>
                <a:cs typeface="+mn-cs"/>
              </a:rPr>
              <a:t>It boosts economies</a:t>
            </a:r>
          </a:p>
          <a:p>
            <a:r>
              <a:rPr lang="en-US" sz="1200" b="1" i="0" kern="1200" baseline="0" dirty="0">
                <a:solidFill>
                  <a:schemeClr val="tx1"/>
                </a:solidFill>
                <a:effectLst/>
                <a:latin typeface="+mn-lt"/>
                <a:ea typeface="+mn-ea"/>
                <a:cs typeface="+mn-cs"/>
              </a:rPr>
              <a:t>Increases productivity</a:t>
            </a:r>
          </a:p>
          <a:p>
            <a:r>
              <a:rPr lang="en-US" sz="1200" b="1" i="0" kern="1200" baseline="0" dirty="0">
                <a:solidFill>
                  <a:schemeClr val="tx1"/>
                </a:solidFill>
                <a:effectLst/>
                <a:latin typeface="+mn-lt"/>
                <a:ea typeface="+mn-ea"/>
                <a:cs typeface="+mn-cs"/>
              </a:rPr>
              <a:t>Results in more accurate scientific reasoning</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NASA has more recently been sharing ways they too are addressing gaps in equity. </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They recently launched the most powerful space telescope ever. In choosing WHO whose research proposals in ways to use this tool were selected to </a:t>
            </a:r>
            <a:r>
              <a:rPr lang="en-US" sz="1200" b="1" i="0" kern="1200" baseline="0" dirty="0" err="1">
                <a:solidFill>
                  <a:schemeClr val="tx1"/>
                </a:solidFill>
                <a:effectLst/>
                <a:latin typeface="+mn-lt"/>
                <a:ea typeface="+mn-ea"/>
                <a:cs typeface="+mn-cs"/>
              </a:rPr>
              <a:t>wor</a:t>
            </a:r>
            <a:r>
              <a:rPr lang="en-US" sz="1200" b="1" i="0" kern="1200" baseline="0" dirty="0">
                <a:solidFill>
                  <a:schemeClr val="tx1"/>
                </a:solidFill>
                <a:effectLst/>
                <a:latin typeface="+mn-lt"/>
                <a:ea typeface="+mn-ea"/>
                <a:cs typeface="+mn-cs"/>
              </a:rPr>
              <a:t> to remove the unconscious bias or prejudices to be focused on the merit of the proposal rather than who submitted it. </a:t>
            </a:r>
            <a:br>
              <a:rPr lang="en-US" sz="1200" b="1" i="0" kern="1200" baseline="0" dirty="0">
                <a:solidFill>
                  <a:schemeClr val="tx1"/>
                </a:solidFill>
                <a:effectLst/>
                <a:latin typeface="+mn-lt"/>
                <a:ea typeface="+mn-ea"/>
                <a:cs typeface="+mn-cs"/>
              </a:rPr>
            </a:br>
            <a:r>
              <a:rPr lang="en-US" sz="1200" b="1" i="0" kern="1200" baseline="0" dirty="0">
                <a:solidFill>
                  <a:schemeClr val="tx1"/>
                </a:solidFill>
                <a:effectLst/>
                <a:latin typeface="+mn-lt"/>
                <a:ea typeface="+mn-ea"/>
                <a:cs typeface="+mn-cs"/>
              </a:rPr>
              <a:t/>
            </a:r>
            <a:br>
              <a:rPr lang="en-US" sz="1200" b="1" i="0" kern="1200" baseline="0" dirty="0">
                <a:solidFill>
                  <a:schemeClr val="tx1"/>
                </a:solidFill>
                <a:effectLst/>
                <a:latin typeface="+mn-lt"/>
                <a:ea typeface="+mn-ea"/>
                <a:cs typeface="+mn-cs"/>
              </a:rPr>
            </a:br>
            <a:r>
              <a:rPr lang="en-US" sz="1200" b="1" i="0" kern="1200" baseline="0" dirty="0">
                <a:solidFill>
                  <a:schemeClr val="tx1"/>
                </a:solidFill>
                <a:effectLst/>
                <a:latin typeface="+mn-lt"/>
                <a:ea typeface="+mn-ea"/>
                <a:cs typeface="+mn-cs"/>
              </a:rPr>
              <a:t>They assessed every proposal without knowing who submitted so all you can see is the science. It is a shi8ft from the selection of the Hubble Space Telescope where it was felt that not everyone got equal consideration.  Research showed that   -</a:t>
            </a:r>
            <a:r>
              <a:rPr lang="en-US" sz="1200" b="0" i="0" kern="1200" dirty="0">
                <a:solidFill>
                  <a:schemeClr val="tx1"/>
                </a:solidFill>
                <a:effectLst/>
                <a:latin typeface="+mn-lt"/>
                <a:ea typeface="+mn-ea"/>
                <a:cs typeface="+mn-cs"/>
              </a:rPr>
              <a:t>proposals that were led by women had a lower acceptance rate than proposals led by men.  When</a:t>
            </a:r>
            <a:r>
              <a:rPr lang="en-US" sz="1200" b="0" i="0" kern="1200" baseline="0" dirty="0">
                <a:solidFill>
                  <a:schemeClr val="tx1"/>
                </a:solidFill>
                <a:effectLst/>
                <a:latin typeface="+mn-lt"/>
                <a:ea typeface="+mn-ea"/>
                <a:cs typeface="+mn-cs"/>
              </a:rPr>
              <a:t> using the blind proposal approach, </a:t>
            </a:r>
            <a:r>
              <a:rPr lang="en-US" sz="1200" b="0" i="0" kern="1200" dirty="0">
                <a:solidFill>
                  <a:schemeClr val="tx1"/>
                </a:solidFill>
                <a:effectLst/>
                <a:latin typeface="+mn-lt"/>
                <a:ea typeface="+mn-ea"/>
                <a:cs typeface="+mn-cs"/>
              </a:rPr>
              <a:t>for the first time ever, the acceptance rate for proposals led by women was higher than the acceptance rate for proposals led by men.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gender difference had</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flipped.</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This one example of addressing,</a:t>
            </a:r>
            <a:endParaRPr lang="en-US" sz="1200" b="1" i="0" kern="1200" baseline="0" dirty="0">
              <a:solidFill>
                <a:schemeClr val="tx1"/>
              </a:solidFill>
              <a:effectLst/>
              <a:latin typeface="+mn-lt"/>
              <a:ea typeface="+mn-ea"/>
              <a:cs typeface="+mn-cs"/>
            </a:endParaRPr>
          </a:p>
          <a:p>
            <a:endParaRPr lang="en-US" sz="1200" b="1" i="0" kern="1200" baseline="0" dirty="0">
              <a:solidFill>
                <a:schemeClr val="tx1"/>
              </a:solidFill>
              <a:effectLst/>
              <a:latin typeface="+mn-lt"/>
              <a:ea typeface="+mn-ea"/>
              <a:cs typeface="+mn-cs"/>
            </a:endParaRPr>
          </a:p>
          <a:p>
            <a:endParaRPr lang="en-US" sz="1200" b="1"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E2833F-0E4D-4E8E-A5F4-7C531F2BF5D0}" type="slidenum">
              <a:rPr lang="en-US" smtClean="0"/>
              <a:t>7</a:t>
            </a:fld>
            <a:endParaRPr lang="en-US"/>
          </a:p>
        </p:txBody>
      </p:sp>
    </p:spTree>
    <p:extLst>
      <p:ext uri="{BB962C8B-B14F-4D97-AF65-F5344CB8AC3E}">
        <p14:creationId xmlns:p14="http://schemas.microsoft.com/office/powerpoint/2010/main" val="2199267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To this end, SCI is working on a variety of</a:t>
            </a:r>
            <a:r>
              <a:rPr lang="en-US" sz="1200" b="1" i="0" kern="1200" baseline="0" dirty="0">
                <a:solidFill>
                  <a:schemeClr val="tx1"/>
                </a:solidFill>
                <a:effectLst/>
                <a:latin typeface="+mn-lt"/>
                <a:ea typeface="+mn-ea"/>
                <a:cs typeface="+mn-cs"/>
              </a:rPr>
              <a:t> strategies to support gender equality in the STEM workplace in informal learning </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Focus is using gender equitable teaching strategies to engage girls in STEM learning and workforce</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Although the initiatives is focused on gender equity it too focuses on lifting both girls and boys.  Designed activates and experiences through a partnership with Twin Cities PBS and National Girls Collective called SCI Girls which outlines 7 characteristics of stem learning that engages girls…research is clear</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Share </a:t>
            </a:r>
            <a:r>
              <a:rPr lang="en-US" sz="1200" b="1" i="0" kern="1200" baseline="0" dirty="0" err="1">
                <a:solidFill>
                  <a:schemeClr val="tx1"/>
                </a:solidFill>
                <a:effectLst/>
                <a:latin typeface="+mn-lt"/>
                <a:ea typeface="+mn-ea"/>
                <a:cs typeface="+mn-cs"/>
              </a:rPr>
              <a:t>scigirls</a:t>
            </a:r>
            <a:r>
              <a:rPr lang="en-US" sz="1200" b="1" i="0" kern="1200" baseline="0" dirty="0">
                <a:solidFill>
                  <a:schemeClr val="tx1"/>
                </a:solidFill>
                <a:effectLst/>
                <a:latin typeface="+mn-lt"/>
                <a:ea typeface="+mn-ea"/>
                <a:cs typeface="+mn-cs"/>
              </a:rPr>
              <a:t> 7</a:t>
            </a:r>
          </a:p>
          <a:p>
            <a:endParaRPr lang="en-US" sz="1200" b="1" i="0" kern="1200" baseline="0" dirty="0">
              <a:solidFill>
                <a:schemeClr val="tx1"/>
              </a:solidFill>
              <a:effectLst/>
              <a:latin typeface="+mn-lt"/>
              <a:ea typeface="+mn-ea"/>
              <a:cs typeface="+mn-cs"/>
            </a:endParaRPr>
          </a:p>
          <a:p>
            <a:pPr marL="228600" indent="-228600">
              <a:buAutoNum type="arabicPeriod"/>
            </a:pPr>
            <a:r>
              <a:rPr lang="en-US" dirty="0"/>
              <a:t>Girls benefit from collaboration, especially when they can participate and communicate fairly</a:t>
            </a:r>
          </a:p>
          <a:p>
            <a:pPr marL="228600" indent="-228600">
              <a:buAutoNum type="arabicPeriod"/>
            </a:pPr>
            <a:r>
              <a:rPr lang="en-US" dirty="0"/>
              <a:t>Girls are motivated by projects they find personally relevant and meaningful</a:t>
            </a:r>
          </a:p>
          <a:p>
            <a:pPr marL="228600" indent="-228600">
              <a:buAutoNum type="arabicPeriod"/>
            </a:pPr>
            <a:r>
              <a:rPr lang="en-US" dirty="0"/>
              <a:t>Girls enjoy hands-on, open-ended projects and investigations.</a:t>
            </a:r>
          </a:p>
          <a:p>
            <a:pPr marL="228600" indent="-228600">
              <a:buAutoNum type="arabicPeriod"/>
            </a:pPr>
            <a:r>
              <a:rPr lang="en-US" dirty="0"/>
              <a:t>Girls are motivated when they can approach projects in their own way, applying their creativity, unique talents, and preferred learning styles.</a:t>
            </a:r>
          </a:p>
          <a:p>
            <a:pPr marL="228600" indent="-228600">
              <a:buAutoNum type="arabicPeriod"/>
            </a:pPr>
            <a:r>
              <a:rPr lang="en-US" dirty="0"/>
              <a:t>Girls’ confidence and performance improves in response to specific, positive feedback on things they can control—such as effort, strategies, and behaviors</a:t>
            </a:r>
          </a:p>
          <a:p>
            <a:pPr marL="228600" indent="-228600">
              <a:buAutoNum type="arabicPeriod"/>
            </a:pPr>
            <a:r>
              <a:rPr lang="en-US" dirty="0"/>
              <a:t>Girls gain confidence and trust in their own reasoning when encouraged to think critically</a:t>
            </a:r>
          </a:p>
          <a:p>
            <a:pPr marL="228600" indent="-228600">
              <a:buAutoNum type="arabicPeriod"/>
            </a:pPr>
            <a:r>
              <a:rPr lang="en-US" dirty="0"/>
              <a:t>Girls benefit from relationships with role models and mentors.</a:t>
            </a:r>
          </a:p>
          <a:p>
            <a:pPr marL="228600" indent="-228600">
              <a:buAutoNum type="arabicPeriod"/>
            </a:pPr>
            <a:endParaRPr lang="en-US" dirty="0"/>
          </a:p>
          <a:p>
            <a:pPr marL="228600" indent="-228600">
              <a:buAutoNum type="arabicPeriod"/>
            </a:pPr>
            <a:endParaRPr lang="en-US" sz="1200" b="1" i="0" kern="1200" baseline="0" dirty="0">
              <a:solidFill>
                <a:schemeClr val="tx1"/>
              </a:solidFill>
              <a:effectLst/>
              <a:latin typeface="+mn-lt"/>
              <a:ea typeface="+mn-ea"/>
              <a:cs typeface="+mn-cs"/>
            </a:endParaRPr>
          </a:p>
          <a:p>
            <a:pPr marL="0" indent="0">
              <a:buNone/>
            </a:pPr>
            <a:r>
              <a:rPr lang="en-US" sz="1200" b="1" i="0" kern="1200" baseline="0" dirty="0">
                <a:solidFill>
                  <a:schemeClr val="tx1"/>
                </a:solidFill>
                <a:effectLst/>
                <a:latin typeface="+mn-lt"/>
                <a:ea typeface="+mn-ea"/>
                <a:cs typeface="+mn-cs"/>
              </a:rPr>
              <a:t>http://tpt.vo.llnwd.net/o26/scigirls/ScigirlsSeven_Print.pdf </a:t>
            </a:r>
          </a:p>
          <a:p>
            <a:pPr marL="0" indent="0">
              <a:buNone/>
            </a:pPr>
            <a:endParaRPr lang="en-US" sz="1200" b="1" i="0" kern="1200" baseline="0" dirty="0">
              <a:solidFill>
                <a:schemeClr val="tx1"/>
              </a:solidFill>
              <a:effectLst/>
              <a:latin typeface="+mn-lt"/>
              <a:ea typeface="+mn-ea"/>
              <a:cs typeface="+mn-cs"/>
            </a:endParaRPr>
          </a:p>
          <a:p>
            <a:pPr marL="228600" indent="-228600">
              <a:buAutoNum type="arabicPeriod"/>
            </a:pPr>
            <a:endParaRPr lang="en-US" sz="1200" b="1"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E2833F-0E4D-4E8E-A5F4-7C531F2BF5D0}" type="slidenum">
              <a:rPr lang="en-US" smtClean="0"/>
              <a:t>8</a:t>
            </a:fld>
            <a:endParaRPr lang="en-US"/>
          </a:p>
        </p:txBody>
      </p:sp>
    </p:spTree>
    <p:extLst>
      <p:ext uri="{BB962C8B-B14F-4D97-AF65-F5344CB8AC3E}">
        <p14:creationId xmlns:p14="http://schemas.microsoft.com/office/powerpoint/2010/main" val="490667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Targeted for girls ages 8-15, when many students begin thinking about what they want to be when they grow up, the goal of this event is to inspire girls to dream big.  This event works to demonstrate how science can be an integral part of their future as well as provide an opportunity for girls to meet peers who may share a common interest.  Activities include getting-to-know-you games, a ‘Star Party’ featuring telescope viewings of the planets, a live science demonstration and local women from STEM fields sharing their lives and discussing their careers.</a:t>
            </a:r>
          </a:p>
          <a:p>
            <a:endParaRPr lang="en-US" dirty="0"/>
          </a:p>
          <a:p>
            <a:endParaRPr lang="en-US" dirty="0"/>
          </a:p>
          <a:p>
            <a:r>
              <a:rPr lang="en-US" dirty="0"/>
              <a:t>Research shows that </a:t>
            </a:r>
          </a:p>
          <a:p>
            <a:pPr marL="171450" indent="-171450">
              <a:buFont typeface="Arial" panose="020B0604020202020204" pitchFamily="34" charset="0"/>
              <a:buChar char="•"/>
            </a:pPr>
            <a:r>
              <a:rPr lang="en-US" dirty="0"/>
              <a:t>Girls benefit from collaboration, especially when they can participate and communicate fairly. </a:t>
            </a:r>
            <a:r>
              <a:rPr lang="en-US" baseline="0" dirty="0"/>
              <a:t> Girls thrive when they work together to make STEM intentionally a social experience</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Girls enjoy hands-on, open-ended projects and investigations. </a:t>
            </a:r>
            <a:r>
              <a:rPr lang="en-US" dirty="0" err="1"/>
              <a:t>SciGirls</a:t>
            </a:r>
            <a:r>
              <a:rPr lang="en-US" dirty="0"/>
              <a:t> promotes exploration, imagination, and invention. Encourage your girls to ask questions and find their own paths for investigation.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Girls enjoy hands-on, open-ended projects and investigations. Educators can encourage and promote exploration, imagination, and invention by encouraging girls to ask questions and find their own paths for investigation</a:t>
            </a:r>
            <a:endParaRPr lang="en-US" dirty="0"/>
          </a:p>
        </p:txBody>
      </p:sp>
      <p:sp>
        <p:nvSpPr>
          <p:cNvPr id="4" name="Slide Number Placeholder 3"/>
          <p:cNvSpPr>
            <a:spLocks noGrp="1"/>
          </p:cNvSpPr>
          <p:nvPr>
            <p:ph type="sldNum" sz="quarter" idx="10"/>
          </p:nvPr>
        </p:nvSpPr>
        <p:spPr/>
        <p:txBody>
          <a:bodyPr/>
          <a:lstStyle/>
          <a:p>
            <a:fld id="{81E2833F-0E4D-4E8E-A5F4-7C531F2BF5D0}" type="slidenum">
              <a:rPr lang="en-US" smtClean="0"/>
              <a:t>9</a:t>
            </a:fld>
            <a:endParaRPr lang="en-US"/>
          </a:p>
        </p:txBody>
      </p:sp>
    </p:spTree>
    <p:extLst>
      <p:ext uri="{BB962C8B-B14F-4D97-AF65-F5344CB8AC3E}">
        <p14:creationId xmlns:p14="http://schemas.microsoft.com/office/powerpoint/2010/main" val="24953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500F46-4267-4368-B33C-F978672E0AB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251376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00F46-4267-4368-B33C-F978672E0AB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132346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00F46-4267-4368-B33C-F978672E0AB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137220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4A2195-ECFF-1C4D-81A4-DEB4922E1F1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2590309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4A2195-ECFF-1C4D-81A4-DEB4922E1F1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18536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4A2195-ECFF-1C4D-81A4-DEB4922E1F1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1622443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4A2195-ECFF-1C4D-81A4-DEB4922E1F1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240377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4A2195-ECFF-1C4D-81A4-DEB4922E1F1F}"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345562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4A2195-ECFF-1C4D-81A4-DEB4922E1F1F}"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290510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A2195-ECFF-1C4D-81A4-DEB4922E1F1F}"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588552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4A2195-ECFF-1C4D-81A4-DEB4922E1F1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75675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00F46-4267-4368-B33C-F978672E0AB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3548521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4A2195-ECFF-1C4D-81A4-DEB4922E1F1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160059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4A2195-ECFF-1C4D-81A4-DEB4922E1F1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298643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4A2195-ECFF-1C4D-81A4-DEB4922E1F1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81AB-5D41-CC42-AB6C-A68BBEBA37AE}" type="slidenum">
              <a:rPr lang="en-US" smtClean="0"/>
              <a:t>‹#›</a:t>
            </a:fld>
            <a:endParaRPr lang="en-US"/>
          </a:p>
        </p:txBody>
      </p:sp>
    </p:spTree>
    <p:extLst>
      <p:ext uri="{BB962C8B-B14F-4D97-AF65-F5344CB8AC3E}">
        <p14:creationId xmlns:p14="http://schemas.microsoft.com/office/powerpoint/2010/main" val="65927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500F46-4267-4368-B33C-F978672E0AB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280712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500F46-4267-4368-B33C-F978672E0AB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425083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500F46-4267-4368-B33C-F978672E0ABA}"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340232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500F46-4267-4368-B33C-F978672E0ABA}"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178698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00F46-4267-4368-B33C-F978672E0ABA}"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241042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500F46-4267-4368-B33C-F978672E0AB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356413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500F46-4267-4368-B33C-F978672E0AB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D4FC-B098-448B-851B-6D7DDA0B5BB9}" type="slidenum">
              <a:rPr lang="en-US" smtClean="0"/>
              <a:t>‹#›</a:t>
            </a:fld>
            <a:endParaRPr lang="en-US"/>
          </a:p>
        </p:txBody>
      </p:sp>
    </p:spTree>
    <p:extLst>
      <p:ext uri="{BB962C8B-B14F-4D97-AF65-F5344CB8AC3E}">
        <p14:creationId xmlns:p14="http://schemas.microsoft.com/office/powerpoint/2010/main" val="167797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5000" t="-10000" r="-25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0F46-4267-4368-B33C-F978672E0ABA}" type="datetimeFigureOut">
              <a:rPr lang="en-US" smtClean="0"/>
              <a:t>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9D4FC-B098-448B-851B-6D7DDA0B5BB9}" type="slidenum">
              <a:rPr lang="en-US" smtClean="0"/>
              <a:t>‹#›</a:t>
            </a:fld>
            <a:endParaRPr lang="en-US"/>
          </a:p>
        </p:txBody>
      </p:sp>
    </p:spTree>
    <p:extLst>
      <p:ext uri="{BB962C8B-B14F-4D97-AF65-F5344CB8AC3E}">
        <p14:creationId xmlns:p14="http://schemas.microsoft.com/office/powerpoint/2010/main" val="2774219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5000" t="-10000" r="-25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A2195-ECFF-1C4D-81A4-DEB4922E1F1F}" type="datetimeFigureOut">
              <a:rPr lang="en-US" smtClean="0"/>
              <a:t>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881AB-5D41-CC42-AB6C-A68BBEBA37AE}" type="slidenum">
              <a:rPr lang="en-US" smtClean="0"/>
              <a:t>‹#›</a:t>
            </a:fld>
            <a:endParaRPr lang="en-US"/>
          </a:p>
        </p:txBody>
      </p:sp>
    </p:spTree>
    <p:extLst>
      <p:ext uri="{BB962C8B-B14F-4D97-AF65-F5344CB8AC3E}">
        <p14:creationId xmlns:p14="http://schemas.microsoft.com/office/powerpoint/2010/main" val="1322194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stc.org/ifthen/about-the-if-then-collection/" TargetMode="External"/><Relationship Id="rId2" Type="http://schemas.openxmlformats.org/officeDocument/2006/relationships/hyperlink" Target="http://tpt.vo.llnwd.net/o26/scigirls/ScigirlsSeven_Print.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oneer Pitch Pwrpt slides 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5759" cy="6858000"/>
          </a:xfrm>
          <a:prstGeom prst="rect">
            <a:avLst/>
          </a:prstGeom>
        </p:spPr>
      </p:pic>
    </p:spTree>
    <p:extLst>
      <p:ext uri="{BB962C8B-B14F-4D97-AF65-F5344CB8AC3E}">
        <p14:creationId xmlns:p14="http://schemas.microsoft.com/office/powerpoint/2010/main" val="75941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14" y="0"/>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1">
                    <a:lumMod val="75000"/>
                    <a:lumOff val="25000"/>
                  </a:schemeClr>
                </a:solidFill>
                <a:latin typeface="HelveticaNeueLT Std Blk Cn" panose="020B0806030702040204" pitchFamily="34" charset="0"/>
              </a:rPr>
              <a:t>Girls in Science </a:t>
            </a:r>
            <a:r>
              <a:rPr lang="en-US" sz="4000" i="1" dirty="0">
                <a:solidFill>
                  <a:schemeClr val="tx1">
                    <a:lumMod val="75000"/>
                    <a:lumOff val="25000"/>
                  </a:schemeClr>
                </a:solidFill>
                <a:latin typeface="HelveticaNeueLT Std Blk Cn" panose="020B0806030702040204" pitchFamily="34" charset="0"/>
              </a:rPr>
              <a:t>Meals with Mentors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64" y="2561352"/>
            <a:ext cx="3639328" cy="305931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0912" y="2528030"/>
            <a:ext cx="4688939" cy="3125959"/>
          </a:xfrm>
          <a:prstGeom prst="rect">
            <a:avLst/>
          </a:prstGeom>
        </p:spPr>
      </p:pic>
    </p:spTree>
    <p:extLst>
      <p:ext uri="{BB962C8B-B14F-4D97-AF65-F5344CB8AC3E}">
        <p14:creationId xmlns:p14="http://schemas.microsoft.com/office/powerpoint/2010/main" val="4016745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15" y="397824"/>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1">
                    <a:lumMod val="75000"/>
                    <a:lumOff val="25000"/>
                  </a:schemeClr>
                </a:solidFill>
                <a:latin typeface="HelveticaNeueLT Std Blk Cn" panose="020B0806030702040204" pitchFamily="34" charset="0"/>
              </a:rPr>
              <a:t>Girls in Science </a:t>
            </a:r>
            <a:r>
              <a:rPr lang="en-US" sz="4000" i="1" dirty="0">
                <a:solidFill>
                  <a:schemeClr val="tx1">
                    <a:lumMod val="75000"/>
                    <a:lumOff val="25000"/>
                  </a:schemeClr>
                </a:solidFill>
                <a:latin typeface="HelveticaNeueLT Std Blk Cn" panose="020B0806030702040204" pitchFamily="34" charset="0"/>
              </a:rPr>
              <a:t>Coffee &amp; Careers </a:t>
            </a:r>
          </a:p>
        </p:txBody>
      </p:sp>
      <p:sp>
        <p:nvSpPr>
          <p:cNvPr id="2" name="Rectangle 1"/>
          <p:cNvSpPr/>
          <p:nvPr/>
        </p:nvSpPr>
        <p:spPr>
          <a:xfrm>
            <a:off x="144881" y="5218012"/>
            <a:ext cx="8864867" cy="1754326"/>
          </a:xfrm>
          <a:prstGeom prst="rect">
            <a:avLst/>
          </a:prstGeom>
        </p:spPr>
        <p:txBody>
          <a:bodyPr wrap="square">
            <a:spAutoFit/>
          </a:bodyPr>
          <a:lstStyle/>
          <a:p>
            <a:r>
              <a:rPr lang="en-US" i="1" dirty="0">
                <a:latin typeface="Arial Narrow" panose="020B0606020202030204" pitchFamily="34" charset="0"/>
              </a:rPr>
              <a:t>What does a mechanical engineer actually do? What’s a day in the life of an entomologist like? What job lets you combine loves of technology and fashion?</a:t>
            </a:r>
            <a:r>
              <a:rPr lang="en-US" dirty="0">
                <a:latin typeface="Arial Narrow" panose="020B0606020202030204" pitchFamily="34" charset="0"/>
              </a:rPr>
              <a:t> SCI’s inaugural Girls in Science “Coffee &amp; Careers” event invites junior and senior girls to a fun and fast-paced morning where 10 local women in STEM careers will share their story in just 6 minutes and 40 seconds each… Only long enough to pique some interest!  Following the presentations, the students and scientists will enjoy a continental breakfast and the opportunity to chat about what it’s like to be a girl/woman in science.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1" y="1533378"/>
            <a:ext cx="4672243" cy="3114491"/>
          </a:xfrm>
          <a:prstGeom prst="rect">
            <a:avLst/>
          </a:prstGeom>
        </p:spPr>
      </p:pic>
    </p:spTree>
    <p:extLst>
      <p:ext uri="{BB962C8B-B14F-4D97-AF65-F5344CB8AC3E}">
        <p14:creationId xmlns:p14="http://schemas.microsoft.com/office/powerpoint/2010/main" val="3426473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1">
                    <a:lumMod val="75000"/>
                    <a:lumOff val="25000"/>
                  </a:schemeClr>
                </a:solidFill>
                <a:latin typeface="HelveticaNeueLT Std Blk Cn" panose="020B0806030702040204" pitchFamily="34" charset="0"/>
              </a:rPr>
              <a:t>Girls in Science </a:t>
            </a:r>
            <a:r>
              <a:rPr lang="en-US" sz="4000" i="1" dirty="0">
                <a:solidFill>
                  <a:schemeClr val="tx1">
                    <a:lumMod val="75000"/>
                    <a:lumOff val="25000"/>
                  </a:schemeClr>
                </a:solidFill>
                <a:latin typeface="HelveticaNeueLT Std Blk Cn" panose="020B0806030702040204" pitchFamily="34" charset="0"/>
              </a:rPr>
              <a:t>Camps</a:t>
            </a:r>
          </a:p>
        </p:txBody>
      </p:sp>
      <p:sp>
        <p:nvSpPr>
          <p:cNvPr id="3" name="Rectangle 2"/>
          <p:cNvSpPr/>
          <p:nvPr/>
        </p:nvSpPr>
        <p:spPr>
          <a:xfrm>
            <a:off x="221382" y="5432992"/>
            <a:ext cx="8633860" cy="1200329"/>
          </a:xfrm>
          <a:prstGeom prst="rect">
            <a:avLst/>
          </a:prstGeom>
        </p:spPr>
        <p:txBody>
          <a:bodyPr wrap="square">
            <a:spAutoFit/>
          </a:bodyPr>
          <a:lstStyle/>
          <a:p>
            <a:r>
              <a:rPr lang="en-US" dirty="0">
                <a:latin typeface="Arial Narrow" panose="020B0606020202030204" pitchFamily="34" charset="0"/>
              </a:rPr>
              <a:t>SCI offers a </a:t>
            </a:r>
            <a:r>
              <a:rPr lang="en-US" dirty="0" err="1">
                <a:latin typeface="Arial Narrow" panose="020B0606020202030204" pitchFamily="34" charset="0"/>
              </a:rPr>
              <a:t>SciGirls</a:t>
            </a:r>
            <a:r>
              <a:rPr lang="en-US" dirty="0">
                <a:latin typeface="Arial Narrow" panose="020B0606020202030204" pitchFamily="34" charset="0"/>
              </a:rPr>
              <a:t> ® weeklong summer camp in June as well as a 1-day winter camp in December.  Camp activities work to ignite interest in STEM by asking participant girls questions such as: Do you like to create things? Are you an artist? Does taking care of animals make you happy? Are you an inventor? Do you like figuring out how things work? Are you interested in the world around you?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2363"/>
            <a:ext cx="4904349" cy="3269566"/>
          </a:xfrm>
          <a:prstGeom prst="rect">
            <a:avLst/>
          </a:prstGeom>
        </p:spPr>
      </p:pic>
    </p:spTree>
    <p:extLst>
      <p:ext uri="{BB962C8B-B14F-4D97-AF65-F5344CB8AC3E}">
        <p14:creationId xmlns:p14="http://schemas.microsoft.com/office/powerpoint/2010/main" val="391102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58673"/>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1">
                    <a:lumMod val="75000"/>
                    <a:lumOff val="25000"/>
                  </a:schemeClr>
                </a:solidFill>
                <a:latin typeface="HelveticaNeueLT Std Blk Cn" panose="020B0806030702040204" pitchFamily="34" charset="0"/>
              </a:rPr>
              <a:t>Girls in Science </a:t>
            </a:r>
            <a:r>
              <a:rPr lang="en-US" sz="4000" i="1" dirty="0">
                <a:solidFill>
                  <a:schemeClr val="tx1">
                    <a:lumMod val="75000"/>
                    <a:lumOff val="25000"/>
                  </a:schemeClr>
                </a:solidFill>
                <a:latin typeface="HelveticaNeueLT Std Blk Cn" panose="020B0806030702040204" pitchFamily="34" charset="0"/>
              </a:rPr>
              <a:t>Festival</a:t>
            </a:r>
          </a:p>
        </p:txBody>
      </p:sp>
      <p:sp>
        <p:nvSpPr>
          <p:cNvPr id="3" name="Rectangle 2"/>
          <p:cNvSpPr/>
          <p:nvPr/>
        </p:nvSpPr>
        <p:spPr>
          <a:xfrm>
            <a:off x="91441" y="4582745"/>
            <a:ext cx="8763802" cy="2031325"/>
          </a:xfrm>
          <a:prstGeom prst="rect">
            <a:avLst/>
          </a:prstGeom>
        </p:spPr>
        <p:txBody>
          <a:bodyPr wrap="square">
            <a:spAutoFit/>
          </a:bodyPr>
          <a:lstStyle/>
          <a:p>
            <a:r>
              <a:rPr lang="en-US" dirty="0">
                <a:latin typeface="Arial Narrow" panose="020B0606020202030204" pitchFamily="34" charset="0"/>
              </a:rPr>
              <a:t>The goal of this third annual Girls in Science Festival is to expose girls to a variety of STEM careers, allow them to connect with role models and mentors, and inspire them pursue a STEM career path.  The event features live science demonstrations and interactive exercises where women students and professionals share their experiences with participant girls.  Also included are event workshops aimed at encouraging participation and building the confidence of visiting girls. Training uses resources from </a:t>
            </a:r>
            <a:r>
              <a:rPr lang="en-US" dirty="0" err="1">
                <a:latin typeface="Arial Narrow" panose="020B0606020202030204" pitchFamily="34" charset="0"/>
              </a:rPr>
              <a:t>SciGirls</a:t>
            </a:r>
            <a:r>
              <a:rPr lang="en-US" dirty="0">
                <a:latin typeface="Arial Narrow" panose="020B0606020202030204" pitchFamily="34" charset="0"/>
              </a:rPr>
              <a:t> ® and Portal to the Public, a national collaboration of museums and science centers that work to connect scientists to public audiences.</a:t>
            </a:r>
          </a:p>
        </p:txBody>
      </p:sp>
      <p:pic>
        <p:nvPicPr>
          <p:cNvPr id="4" name="Picture 3"/>
          <p:cNvPicPr>
            <a:picLocks noChangeAspect="1"/>
          </p:cNvPicPr>
          <p:nvPr/>
        </p:nvPicPr>
        <p:blipFill>
          <a:blip r:embed="rId3"/>
          <a:stretch>
            <a:fillRect/>
          </a:stretch>
        </p:blipFill>
        <p:spPr>
          <a:xfrm>
            <a:off x="6541476" y="1919728"/>
            <a:ext cx="1779194" cy="215688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254" t="-3719" r="1408" b="3719"/>
          <a:stretch/>
        </p:blipFill>
        <p:spPr>
          <a:xfrm>
            <a:off x="91441" y="1893925"/>
            <a:ext cx="2474762" cy="208547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0036" y="1938934"/>
            <a:ext cx="2827606" cy="1885071"/>
          </a:xfrm>
          <a:prstGeom prst="rect">
            <a:avLst/>
          </a:prstGeom>
        </p:spPr>
      </p:pic>
    </p:spTree>
    <p:extLst>
      <p:ext uri="{BB962C8B-B14F-4D97-AF65-F5344CB8AC3E}">
        <p14:creationId xmlns:p14="http://schemas.microsoft.com/office/powerpoint/2010/main" val="2475641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6479" y="0"/>
            <a:ext cx="6694282" cy="6858000"/>
          </a:xfrm>
          <a:prstGeom prst="rect">
            <a:avLst/>
          </a:prstGeom>
        </p:spPr>
      </p:pic>
    </p:spTree>
    <p:extLst>
      <p:ext uri="{BB962C8B-B14F-4D97-AF65-F5344CB8AC3E}">
        <p14:creationId xmlns:p14="http://schemas.microsoft.com/office/powerpoint/2010/main" val="200124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8601" y="0"/>
            <a:ext cx="6973273" cy="6858000"/>
          </a:xfrm>
          <a:prstGeom prst="rect">
            <a:avLst/>
          </a:prstGeom>
        </p:spPr>
      </p:pic>
    </p:spTree>
    <p:extLst>
      <p:ext uri="{BB962C8B-B14F-4D97-AF65-F5344CB8AC3E}">
        <p14:creationId xmlns:p14="http://schemas.microsoft.com/office/powerpoint/2010/main" val="5883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7873" y="1422400"/>
            <a:ext cx="6963747" cy="1829055"/>
          </a:xfrm>
          <a:prstGeom prst="rect">
            <a:avLst/>
          </a:prstGeom>
        </p:spPr>
      </p:pic>
      <p:pic>
        <p:nvPicPr>
          <p:cNvPr id="5" name="Picture 4"/>
          <p:cNvPicPr>
            <a:picLocks noChangeAspect="1"/>
          </p:cNvPicPr>
          <p:nvPr/>
        </p:nvPicPr>
        <p:blipFill>
          <a:blip r:embed="rId4"/>
          <a:stretch>
            <a:fillRect/>
          </a:stretch>
        </p:blipFill>
        <p:spPr>
          <a:xfrm>
            <a:off x="829768" y="3251455"/>
            <a:ext cx="7001852" cy="3238952"/>
          </a:xfrm>
          <a:prstGeom prst="rect">
            <a:avLst/>
          </a:prstGeom>
        </p:spPr>
      </p:pic>
      <p:pic>
        <p:nvPicPr>
          <p:cNvPr id="7" name="Picture 6"/>
          <p:cNvPicPr>
            <a:picLocks noChangeAspect="1"/>
          </p:cNvPicPr>
          <p:nvPr/>
        </p:nvPicPr>
        <p:blipFill>
          <a:blip r:embed="rId5"/>
          <a:stretch>
            <a:fillRect/>
          </a:stretch>
        </p:blipFill>
        <p:spPr>
          <a:xfrm>
            <a:off x="867873" y="441188"/>
            <a:ext cx="6973273" cy="981212"/>
          </a:xfrm>
          <a:prstGeom prst="rect">
            <a:avLst/>
          </a:prstGeom>
        </p:spPr>
      </p:pic>
    </p:spTree>
    <p:extLst>
      <p:ext uri="{BB962C8B-B14F-4D97-AF65-F5344CB8AC3E}">
        <p14:creationId xmlns:p14="http://schemas.microsoft.com/office/powerpoint/2010/main" val="39990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311" y="23337"/>
            <a:ext cx="7011378" cy="6811326"/>
          </a:xfrm>
          <a:prstGeom prst="rect">
            <a:avLst/>
          </a:prstGeom>
        </p:spPr>
      </p:pic>
    </p:spTree>
    <p:extLst>
      <p:ext uri="{BB962C8B-B14F-4D97-AF65-F5344CB8AC3E}">
        <p14:creationId xmlns:p14="http://schemas.microsoft.com/office/powerpoint/2010/main" val="369511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4450" y="2264094"/>
            <a:ext cx="7466499" cy="16038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71228"/>
            <a:ext cx="3244515" cy="2163010"/>
          </a:xfrm>
          <a:prstGeom prst="rect">
            <a:avLst/>
          </a:prstGeom>
        </p:spPr>
      </p:pic>
      <p:pic>
        <p:nvPicPr>
          <p:cNvPr id="205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700" y="78213"/>
            <a:ext cx="2119800" cy="21560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059652"/>
            <a:ext cx="9232900" cy="2646878"/>
          </a:xfrm>
          <a:prstGeom prst="rect">
            <a:avLst/>
          </a:prstGeom>
        </p:spPr>
        <p:txBody>
          <a:bodyPr wrap="square">
            <a:spAutoFit/>
          </a:bodyPr>
          <a:lstStyle/>
          <a:p>
            <a:r>
              <a:rPr lang="en-US" sz="1600" b="1" u="sng" dirty="0" err="1"/>
              <a:t>SciGirls</a:t>
            </a:r>
            <a:r>
              <a:rPr lang="en-US" sz="1600" b="1" u="sng" dirty="0"/>
              <a:t> Seven</a:t>
            </a:r>
          </a:p>
          <a:p>
            <a:endParaRPr lang="en-US" sz="600" b="1" u="sng" dirty="0"/>
          </a:p>
          <a:p>
            <a:pPr marL="228600" indent="-228600">
              <a:buAutoNum type="arabicPeriod"/>
            </a:pPr>
            <a:r>
              <a:rPr lang="en-US" sz="1600" dirty="0"/>
              <a:t>Girls benefit from collaboration, especially when they can participate and communicate fairly</a:t>
            </a:r>
          </a:p>
          <a:p>
            <a:pPr marL="228600" indent="-228600">
              <a:buAutoNum type="arabicPeriod"/>
            </a:pPr>
            <a:r>
              <a:rPr lang="en-US" sz="1600" dirty="0"/>
              <a:t>Girls are motivated by projects they find personally relevant and meaningful</a:t>
            </a:r>
          </a:p>
          <a:p>
            <a:pPr marL="228600" indent="-228600">
              <a:buAutoNum type="arabicPeriod"/>
            </a:pPr>
            <a:r>
              <a:rPr lang="en-US" sz="1600" dirty="0"/>
              <a:t>Girls enjoy hands-on, open-ended projects and investigations.</a:t>
            </a:r>
          </a:p>
          <a:p>
            <a:pPr marL="228600" indent="-228600">
              <a:buAutoNum type="arabicPeriod"/>
            </a:pPr>
            <a:r>
              <a:rPr lang="en-US" sz="1600" dirty="0"/>
              <a:t>Girls are motivated when they can approach projects in their own way, applying their creativity, unique talents, and preferred learning styles.</a:t>
            </a:r>
          </a:p>
          <a:p>
            <a:pPr marL="228600" indent="-228600">
              <a:buAutoNum type="arabicPeriod"/>
            </a:pPr>
            <a:r>
              <a:rPr lang="en-US" sz="1600" dirty="0"/>
              <a:t>Girls’ confidence and performance improves in response to specific, positive feedback on things they can control—such as effort, strategies, and behaviors</a:t>
            </a:r>
          </a:p>
          <a:p>
            <a:pPr marL="228600" indent="-228600">
              <a:buAutoNum type="arabicPeriod"/>
            </a:pPr>
            <a:r>
              <a:rPr lang="en-US" sz="1600" dirty="0"/>
              <a:t>Girls gain confidence and trust in their own reasoning when encouraged to think critically</a:t>
            </a:r>
          </a:p>
          <a:p>
            <a:pPr marL="228600" indent="-228600">
              <a:buAutoNum type="arabicPeriod"/>
            </a:pPr>
            <a:r>
              <a:rPr lang="en-US" sz="1600" dirty="0"/>
              <a:t>Girls benefit from relationships with role models and mentors.</a:t>
            </a:r>
          </a:p>
        </p:txBody>
      </p:sp>
    </p:spTree>
    <p:extLst>
      <p:ext uri="{BB962C8B-B14F-4D97-AF65-F5344CB8AC3E}">
        <p14:creationId xmlns:p14="http://schemas.microsoft.com/office/powerpoint/2010/main" val="261597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7322" y="1552346"/>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EARLY CHILDHOOD</a:t>
            </a:r>
          </a:p>
          <a:p>
            <a:pPr algn="l"/>
            <a:r>
              <a:rPr lang="en-US" sz="1900" i="1" dirty="0">
                <a:solidFill>
                  <a:schemeClr val="tx1">
                    <a:lumMod val="50000"/>
                    <a:lumOff val="50000"/>
                  </a:schemeClr>
                </a:solidFill>
                <a:latin typeface="Arial Narrow" panose="020B0606020202030204" pitchFamily="34" charset="0"/>
              </a:rPr>
              <a:t>Onsite experience, School Groups, Camps, SCI Preschool, Pint Size Science &amp; Toddler-Edition classes, Family STEM Institute</a:t>
            </a:r>
          </a:p>
        </p:txBody>
      </p:sp>
      <p:sp>
        <p:nvSpPr>
          <p:cNvPr id="5" name="Rectangle 4"/>
          <p:cNvSpPr/>
          <p:nvPr/>
        </p:nvSpPr>
        <p:spPr>
          <a:xfrm>
            <a:off x="3625702" y="2966484"/>
            <a:ext cx="1903228" cy="92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315" y="397824"/>
            <a:ext cx="9144000" cy="952515"/>
            <a:chOff x="5315" y="397824"/>
            <a:chExt cx="9144000" cy="952515"/>
          </a:xfrm>
        </p:grpSpPr>
        <p:sp>
          <p:nvSpPr>
            <p:cNvPr id="15" name="Title 1"/>
            <p:cNvSpPr txBox="1">
              <a:spLocks/>
            </p:cNvSpPr>
            <p:nvPr/>
          </p:nvSpPr>
          <p:spPr>
            <a:xfrm>
              <a:off x="5315" y="397824"/>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solidFill>
                  <a:schemeClr val="tx1">
                    <a:lumMod val="75000"/>
                    <a:lumOff val="25000"/>
                  </a:schemeClr>
                </a:solidFill>
                <a:latin typeface="HelveticaNeueLT Std Blk Cn" panose="020B0806030702040204" pitchFamily="34" charset="0"/>
              </a:endParaRPr>
            </a:p>
          </p:txBody>
        </p:sp>
        <p:sp>
          <p:nvSpPr>
            <p:cNvPr id="2" name="TextBox 1"/>
            <p:cNvSpPr txBox="1"/>
            <p:nvPr/>
          </p:nvSpPr>
          <p:spPr>
            <a:xfrm>
              <a:off x="202020" y="550915"/>
              <a:ext cx="3976575" cy="646331"/>
            </a:xfrm>
            <a:prstGeom prst="rect">
              <a:avLst/>
            </a:prstGeom>
            <a:noFill/>
          </p:spPr>
          <p:txBody>
            <a:bodyPr wrap="square" rtlCol="0">
              <a:spAutoFit/>
            </a:bodyPr>
            <a:lstStyle/>
            <a:p>
              <a:r>
                <a:rPr lang="en-US" sz="3600" b="1" dirty="0">
                  <a:solidFill>
                    <a:schemeClr val="tx1">
                      <a:lumMod val="75000"/>
                      <a:lumOff val="25000"/>
                    </a:schemeClr>
                  </a:solidFill>
                  <a:latin typeface="Arial Narrow" panose="020B0606020202030204" pitchFamily="34" charset="0"/>
                </a:rPr>
                <a:t>WHO WE SERVE</a:t>
              </a:r>
            </a:p>
          </p:txBody>
        </p:sp>
      </p:grpSp>
      <p:sp>
        <p:nvSpPr>
          <p:cNvPr id="16" name="Title 1"/>
          <p:cNvSpPr txBox="1">
            <a:spLocks/>
          </p:cNvSpPr>
          <p:nvPr/>
        </p:nvSpPr>
        <p:spPr>
          <a:xfrm>
            <a:off x="627320" y="2526303"/>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YOUTH</a:t>
            </a:r>
          </a:p>
          <a:p>
            <a:pPr algn="l"/>
            <a:r>
              <a:rPr lang="en-US" sz="1900" i="1" dirty="0">
                <a:solidFill>
                  <a:schemeClr val="tx1">
                    <a:lumMod val="50000"/>
                    <a:lumOff val="50000"/>
                  </a:schemeClr>
                </a:solidFill>
                <a:latin typeface="Arial Narrow" panose="020B0606020202030204" pitchFamily="34" charset="0"/>
              </a:rPr>
              <a:t>Onsite experience, School Groups &amp; Labs, Camps, Girls in Science Initiative,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Events (FIRST LEGO League, Ready Set Build, Des Moines Mini Maker Faire)</a:t>
            </a:r>
          </a:p>
        </p:txBody>
      </p:sp>
      <p:sp>
        <p:nvSpPr>
          <p:cNvPr id="17" name="Title 1"/>
          <p:cNvSpPr txBox="1">
            <a:spLocks/>
          </p:cNvSpPr>
          <p:nvPr/>
        </p:nvSpPr>
        <p:spPr>
          <a:xfrm>
            <a:off x="627320" y="350026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HIGH SCHOOL</a:t>
            </a:r>
          </a:p>
          <a:p>
            <a:pPr algn="l"/>
            <a:r>
              <a:rPr lang="en-US" sz="1900" i="1" dirty="0">
                <a:solidFill>
                  <a:schemeClr val="tx1">
                    <a:lumMod val="50000"/>
                    <a:lumOff val="50000"/>
                  </a:schemeClr>
                </a:solidFill>
                <a:latin typeface="Arial Narrow" panose="020B0606020202030204" pitchFamily="34" charset="0"/>
              </a:rPr>
              <a:t>Onsite experience, School Groups &amp; Labs, Jr. Camp Counselors, Girls in Science Initiative, Events (LIVE! From The Heart, Pantheon Project), Volunteer Opportunities</a:t>
            </a:r>
          </a:p>
        </p:txBody>
      </p:sp>
      <p:sp>
        <p:nvSpPr>
          <p:cNvPr id="18" name="Title 1"/>
          <p:cNvSpPr txBox="1">
            <a:spLocks/>
          </p:cNvSpPr>
          <p:nvPr/>
        </p:nvSpPr>
        <p:spPr>
          <a:xfrm>
            <a:off x="627320" y="447422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EARLY- &amp; MID-CAREER</a:t>
            </a:r>
          </a:p>
          <a:p>
            <a:pPr algn="l"/>
            <a:r>
              <a:rPr lang="en-US" sz="1900" i="1" dirty="0">
                <a:solidFill>
                  <a:schemeClr val="tx1">
                    <a:lumMod val="50000"/>
                    <a:lumOff val="50000"/>
                  </a:schemeClr>
                </a:solidFill>
                <a:latin typeface="Arial Narrow" panose="020B0606020202030204" pitchFamily="34" charset="0"/>
              </a:rPr>
              <a:t>Onsite experience, Mixology Night, Star Parties, Des Moines Mini Maker Faire,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Volunteer Opportunities (mentors for Girls in Science programs)</a:t>
            </a:r>
          </a:p>
        </p:txBody>
      </p:sp>
      <p:sp>
        <p:nvSpPr>
          <p:cNvPr id="19" name="Title 1"/>
          <p:cNvSpPr txBox="1">
            <a:spLocks/>
          </p:cNvSpPr>
          <p:nvPr/>
        </p:nvSpPr>
        <p:spPr>
          <a:xfrm>
            <a:off x="627320" y="547148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LIFELONG LEARNERS</a:t>
            </a:r>
          </a:p>
          <a:p>
            <a:pPr algn="l"/>
            <a:r>
              <a:rPr lang="en-US" sz="1900" i="1" dirty="0">
                <a:solidFill>
                  <a:schemeClr val="tx1">
                    <a:lumMod val="50000"/>
                    <a:lumOff val="50000"/>
                  </a:schemeClr>
                </a:solidFill>
                <a:latin typeface="Arial Narrow" panose="020B0606020202030204" pitchFamily="34" charset="0"/>
              </a:rPr>
              <a:t>Onsite experience, Mixology Night, Star Parties, Family STEM Institute,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Volunteer Opportunities (science communication volunteers)</a:t>
            </a:r>
          </a:p>
        </p:txBody>
      </p:sp>
    </p:spTree>
    <p:extLst>
      <p:ext uri="{BB962C8B-B14F-4D97-AF65-F5344CB8AC3E}">
        <p14:creationId xmlns:p14="http://schemas.microsoft.com/office/powerpoint/2010/main" val="26443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oneer Pitch Pwrpt slides 9.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194778" y="2307007"/>
            <a:ext cx="2638778"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Narrow" panose="020B0606020202030204" pitchFamily="34" charset="0"/>
                <a:cs typeface="HelveticaNeueLT Std Cn"/>
              </a:rPr>
              <a:t>Founded in 1970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85000"/>
                  <a:lumOff val="15000"/>
                </a:prstClr>
              </a:solidFill>
              <a:effectLst/>
              <a:uLnTx/>
              <a:uFillTx/>
              <a:latin typeface="Arial Narrow" panose="020B0606020202030204" pitchFamily="34" charset="0"/>
              <a:cs typeface="HelveticaNeueLT Std C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Narrow" panose="020B0606020202030204" pitchFamily="34" charset="0"/>
                <a:cs typeface="HelveticaNeueLT Std Cn"/>
              </a:rPr>
              <a:t>One of the first science museums to operate an onsite preschool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solidFill>
                <a:prstClr val="black">
                  <a:lumMod val="85000"/>
                  <a:lumOff val="15000"/>
                </a:prstClr>
              </a:solidFill>
              <a:latin typeface="Arial Narrow" panose="020B0606020202030204" pitchFamily="34" charset="0"/>
              <a:cs typeface="HelveticaNeueLT Std Cn"/>
            </a:endParaRPr>
          </a:p>
          <a:p>
            <a:r>
              <a:rPr lang="en-US" b="1" dirty="0">
                <a:solidFill>
                  <a:prstClr val="black">
                    <a:lumMod val="85000"/>
                    <a:lumOff val="15000"/>
                  </a:prstClr>
                </a:solidFill>
                <a:latin typeface="Arial Narrow" panose="020B0606020202030204" pitchFamily="34" charset="0"/>
                <a:cs typeface="HelveticaNeueLT Std Cn"/>
              </a:rPr>
              <a:t>More than 300,000 participants annually</a:t>
            </a:r>
          </a:p>
          <a:p>
            <a:endParaRPr lang="en-US" b="1" dirty="0">
              <a:solidFill>
                <a:prstClr val="black">
                  <a:lumMod val="85000"/>
                  <a:lumOff val="15000"/>
                </a:prstClr>
              </a:solidFill>
              <a:latin typeface="Arial Narrow" panose="020B0606020202030204" pitchFamily="34" charset="0"/>
              <a:cs typeface="HelveticaNeueLT Std Cn"/>
            </a:endParaRPr>
          </a:p>
          <a:p>
            <a:pPr lvl="0">
              <a:defRPr/>
            </a:pPr>
            <a:r>
              <a:rPr lang="en-US" b="1" dirty="0">
                <a:solidFill>
                  <a:prstClr val="black">
                    <a:lumMod val="85000"/>
                    <a:lumOff val="15000"/>
                  </a:prstClr>
                </a:solidFill>
                <a:latin typeface="Arial Narrow" panose="020B0606020202030204" pitchFamily="34" charset="0"/>
                <a:cs typeface="HelveticaNeueLT Std Cn"/>
              </a:rPr>
              <a:t>501(c)(3)</a:t>
            </a:r>
          </a:p>
        </p:txBody>
      </p:sp>
    </p:spTree>
    <p:extLst>
      <p:ext uri="{BB962C8B-B14F-4D97-AF65-F5344CB8AC3E}">
        <p14:creationId xmlns:p14="http://schemas.microsoft.com/office/powerpoint/2010/main" val="680365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0620"/>
            <a:ext cx="7886700" cy="1325563"/>
          </a:xfrm>
        </p:spPr>
        <p:txBody>
          <a:bodyPr/>
          <a:lstStyle/>
          <a:p>
            <a:r>
              <a:rPr lang="en-US" dirty="0"/>
              <a:t>Resources:</a:t>
            </a:r>
          </a:p>
        </p:txBody>
      </p:sp>
      <p:sp>
        <p:nvSpPr>
          <p:cNvPr id="6" name="Content Placeholder 5">
            <a:extLst>
              <a:ext uri="{FF2B5EF4-FFF2-40B4-BE49-F238E27FC236}">
                <a16:creationId xmlns:a16="http://schemas.microsoft.com/office/drawing/2014/main" xmlns="" id="{738752EE-0FCF-4CE8-9BAE-C07EAFBE92DE}"/>
              </a:ext>
            </a:extLst>
          </p:cNvPr>
          <p:cNvSpPr>
            <a:spLocks noGrp="1"/>
          </p:cNvSpPr>
          <p:nvPr>
            <p:ph idx="1"/>
          </p:nvPr>
        </p:nvSpPr>
        <p:spPr>
          <a:xfrm>
            <a:off x="628650" y="1613140"/>
            <a:ext cx="7886700" cy="4563823"/>
          </a:xfrm>
        </p:spPr>
        <p:txBody>
          <a:bodyPr/>
          <a:lstStyle/>
          <a:p>
            <a:pPr marL="0" indent="0">
              <a:buNone/>
            </a:pPr>
            <a:r>
              <a:rPr lang="en-US" b="1" dirty="0">
                <a:hlinkClick r:id="rId2"/>
              </a:rPr>
              <a:t>http://tpt.vo.llnwd.net/o26/scigirls/ScigirlsSeven_Print.pdf</a:t>
            </a:r>
            <a:r>
              <a:rPr lang="en-US" b="1" dirty="0"/>
              <a:t> </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dirty="0">
                <a:hlinkClick r:id="rId3"/>
              </a:rPr>
              <a:t>https://www.astc.org/ifthen/about-the-if-then-collection/</a:t>
            </a:r>
            <a:r>
              <a:rPr lang="en-US" dirty="0"/>
              <a:t> </a:t>
            </a:r>
          </a:p>
          <a:p>
            <a:pPr marL="0" indent="0">
              <a:buNone/>
            </a:pPr>
            <a:endParaRPr lang="en-US" dirty="0"/>
          </a:p>
        </p:txBody>
      </p:sp>
    </p:spTree>
    <p:extLst>
      <p:ext uri="{BB962C8B-B14F-4D97-AF65-F5344CB8AC3E}">
        <p14:creationId xmlns:p14="http://schemas.microsoft.com/office/powerpoint/2010/main" val="190352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51710" y="4241260"/>
            <a:ext cx="6731541" cy="1068882"/>
          </a:xfrm>
          <a:prstGeom prst="rect">
            <a:avLst/>
          </a:prstGeom>
          <a:noFill/>
        </p:spPr>
        <p:txBody>
          <a:bodyPr wrap="square" rtlCol="0">
            <a:spAutoFit/>
          </a:bodyPr>
          <a:lstStyle/>
          <a:p>
            <a:r>
              <a:rPr lang="en-US" sz="3200" b="1" dirty="0">
                <a:solidFill>
                  <a:schemeClr val="tx1">
                    <a:lumMod val="75000"/>
                    <a:lumOff val="25000"/>
                  </a:schemeClr>
                </a:solidFill>
                <a:latin typeface="Arial Narrow" panose="020B0606020202030204" pitchFamily="34" charset="0"/>
              </a:rPr>
              <a:t>We value:</a:t>
            </a:r>
          </a:p>
          <a:p>
            <a:pPr>
              <a:lnSpc>
                <a:spcPct val="150000"/>
              </a:lnSpc>
            </a:pPr>
            <a:r>
              <a:rPr lang="en-US" sz="2400" b="1" dirty="0">
                <a:solidFill>
                  <a:schemeClr val="tx1">
                    <a:lumMod val="75000"/>
                    <a:lumOff val="25000"/>
                  </a:schemeClr>
                </a:solidFill>
                <a:latin typeface="Arial Narrow" panose="020B0606020202030204" pitchFamily="34" charset="0"/>
              </a:rPr>
              <a:t>Safety   |   Compassion   |   Integrity   |   Innovation</a:t>
            </a:r>
          </a:p>
        </p:txBody>
      </p:sp>
      <p:grpSp>
        <p:nvGrpSpPr>
          <p:cNvPr id="15" name="Group 14"/>
          <p:cNvGrpSpPr/>
          <p:nvPr/>
        </p:nvGrpSpPr>
        <p:grpSpPr>
          <a:xfrm>
            <a:off x="0" y="1663094"/>
            <a:ext cx="9144000" cy="2189060"/>
            <a:chOff x="0" y="1663094"/>
            <a:chExt cx="9144000" cy="2189060"/>
          </a:xfrm>
        </p:grpSpPr>
        <p:sp>
          <p:nvSpPr>
            <p:cNvPr id="5" name="Title 1"/>
            <p:cNvSpPr txBox="1">
              <a:spLocks/>
            </p:cNvSpPr>
            <p:nvPr/>
          </p:nvSpPr>
          <p:spPr>
            <a:xfrm>
              <a:off x="0" y="1663094"/>
              <a:ext cx="9144000" cy="2189060"/>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solidFill>
                  <a:schemeClr val="tx1">
                    <a:lumMod val="75000"/>
                    <a:lumOff val="25000"/>
                  </a:schemeClr>
                </a:solidFill>
                <a:latin typeface="HelveticaNeueLT Std Blk Cn" panose="020B0806030702040204" pitchFamily="34" charset="0"/>
              </a:endParaRPr>
            </a:p>
          </p:txBody>
        </p:sp>
        <p:sp>
          <p:nvSpPr>
            <p:cNvPr id="8" name="TextBox 7"/>
            <p:cNvSpPr txBox="1"/>
            <p:nvPr/>
          </p:nvSpPr>
          <p:spPr>
            <a:xfrm>
              <a:off x="2183068" y="1976158"/>
              <a:ext cx="6960932" cy="1569660"/>
            </a:xfrm>
            <a:prstGeom prst="rect">
              <a:avLst/>
            </a:prstGeom>
            <a:noFill/>
          </p:spPr>
          <p:txBody>
            <a:bodyPr wrap="square" rtlCol="0">
              <a:spAutoFit/>
            </a:bodyPr>
            <a:lstStyle/>
            <a:p>
              <a:r>
                <a:rPr lang="en-US" sz="3200" b="1" dirty="0">
                  <a:solidFill>
                    <a:schemeClr val="tx1">
                      <a:lumMod val="75000"/>
                      <a:lumOff val="25000"/>
                    </a:schemeClr>
                  </a:solidFill>
                  <a:latin typeface="Arial Narrow" panose="020B0606020202030204" pitchFamily="34" charset="0"/>
                </a:rPr>
                <a:t>ENGAGING AND INSPIRING IOWANS </a:t>
              </a:r>
              <a:br>
                <a:rPr lang="en-US" sz="3200" b="1" dirty="0">
                  <a:solidFill>
                    <a:schemeClr val="tx1">
                      <a:lumMod val="75000"/>
                      <a:lumOff val="25000"/>
                    </a:schemeClr>
                  </a:solidFill>
                  <a:latin typeface="Arial Narrow" panose="020B0606020202030204" pitchFamily="34" charset="0"/>
                </a:rPr>
              </a:br>
              <a:r>
                <a:rPr lang="en-US" sz="3200" b="1" dirty="0">
                  <a:solidFill>
                    <a:schemeClr val="tx1">
                      <a:lumMod val="75000"/>
                      <a:lumOff val="25000"/>
                    </a:schemeClr>
                  </a:solidFill>
                  <a:latin typeface="Arial Narrow" panose="020B0606020202030204" pitchFamily="34" charset="0"/>
                </a:rPr>
                <a:t>ALONG THEIR JOURNEY OF </a:t>
              </a:r>
              <a:br>
                <a:rPr lang="en-US" sz="3200" b="1" dirty="0">
                  <a:solidFill>
                    <a:schemeClr val="tx1">
                      <a:lumMod val="75000"/>
                      <a:lumOff val="25000"/>
                    </a:schemeClr>
                  </a:solidFill>
                  <a:latin typeface="Arial Narrow" panose="020B0606020202030204" pitchFamily="34" charset="0"/>
                </a:rPr>
              </a:br>
              <a:r>
                <a:rPr lang="en-US" sz="3200" b="1" dirty="0">
                  <a:solidFill>
                    <a:schemeClr val="tx1">
                      <a:lumMod val="75000"/>
                      <a:lumOff val="25000"/>
                    </a:schemeClr>
                  </a:solidFill>
                  <a:latin typeface="Arial Narrow" panose="020B0606020202030204" pitchFamily="34" charset="0"/>
                </a:rPr>
                <a:t>LIFELONG SCIENCE LEARNING.</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08" y="2114401"/>
              <a:ext cx="1320316" cy="1320316"/>
            </a:xfrm>
            <a:prstGeom prst="rect">
              <a:avLst/>
            </a:prstGeom>
          </p:spPr>
        </p:pic>
      </p:grpSp>
    </p:spTree>
    <p:extLst>
      <p:ext uri="{BB962C8B-B14F-4D97-AF65-F5344CB8AC3E}">
        <p14:creationId xmlns:p14="http://schemas.microsoft.com/office/powerpoint/2010/main" val="30766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25702" y="2966484"/>
            <a:ext cx="1903228" cy="92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345498137"/>
              </p:ext>
            </p:extLst>
          </p:nvPr>
        </p:nvGraphicFramePr>
        <p:xfrm>
          <a:off x="1518720" y="0"/>
          <a:ext cx="6121302" cy="6858000"/>
        </p:xfrm>
        <a:graphic>
          <a:graphicData uri="http://schemas.openxmlformats.org/presentationml/2006/ole">
            <mc:AlternateContent xmlns:mc="http://schemas.openxmlformats.org/markup-compatibility/2006">
              <mc:Choice xmlns:v="urn:schemas-microsoft-com:vml" Requires="v">
                <p:oleObj spid="_x0000_s1046" name="Acrobat Document" r:id="rId4" imgW="6581763" imgH="7372094" progId="Acrobat.Document.DC">
                  <p:embed/>
                </p:oleObj>
              </mc:Choice>
              <mc:Fallback>
                <p:oleObj name="Acrobat Document" r:id="rId4" imgW="6581763" imgH="7372094" progId="Acrobat.Document.DC">
                  <p:embed/>
                  <p:pic>
                    <p:nvPicPr>
                      <p:cNvPr id="0" name=""/>
                      <p:cNvPicPr/>
                      <p:nvPr/>
                    </p:nvPicPr>
                    <p:blipFill>
                      <a:blip r:embed="rId5"/>
                      <a:stretch>
                        <a:fillRect/>
                      </a:stretch>
                    </p:blipFill>
                    <p:spPr>
                      <a:xfrm>
                        <a:off x="1518720" y="0"/>
                        <a:ext cx="6121302" cy="6858000"/>
                      </a:xfrm>
                      <a:prstGeom prst="rect">
                        <a:avLst/>
                      </a:prstGeom>
                    </p:spPr>
                  </p:pic>
                </p:oleObj>
              </mc:Fallback>
            </mc:AlternateContent>
          </a:graphicData>
        </a:graphic>
      </p:graphicFrame>
    </p:spTree>
    <p:extLst>
      <p:ext uri="{BB962C8B-B14F-4D97-AF65-F5344CB8AC3E}">
        <p14:creationId xmlns:p14="http://schemas.microsoft.com/office/powerpoint/2010/main" val="51154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7322" y="1552346"/>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EARLY CHILDHOOD</a:t>
            </a:r>
          </a:p>
          <a:p>
            <a:pPr algn="l"/>
            <a:r>
              <a:rPr lang="en-US" sz="1900" i="1" dirty="0">
                <a:solidFill>
                  <a:schemeClr val="tx1">
                    <a:lumMod val="50000"/>
                    <a:lumOff val="50000"/>
                  </a:schemeClr>
                </a:solidFill>
                <a:latin typeface="Arial Narrow" panose="020B0606020202030204" pitchFamily="34" charset="0"/>
              </a:rPr>
              <a:t>Onsite experience, School Groups, Camps, SCI Preschool, Pint Size Science &amp; Toddler-Edition classes, Family STEM Institute</a:t>
            </a:r>
          </a:p>
        </p:txBody>
      </p:sp>
      <p:sp>
        <p:nvSpPr>
          <p:cNvPr id="5" name="Rectangle 4"/>
          <p:cNvSpPr/>
          <p:nvPr/>
        </p:nvSpPr>
        <p:spPr>
          <a:xfrm>
            <a:off x="3625702" y="2966484"/>
            <a:ext cx="1903228" cy="92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315" y="397824"/>
            <a:ext cx="9144000" cy="952515"/>
            <a:chOff x="5315" y="397824"/>
            <a:chExt cx="9144000" cy="952515"/>
          </a:xfrm>
        </p:grpSpPr>
        <p:sp>
          <p:nvSpPr>
            <p:cNvPr id="15" name="Title 1"/>
            <p:cNvSpPr txBox="1">
              <a:spLocks/>
            </p:cNvSpPr>
            <p:nvPr/>
          </p:nvSpPr>
          <p:spPr>
            <a:xfrm>
              <a:off x="5315" y="397824"/>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solidFill>
                  <a:schemeClr val="tx1">
                    <a:lumMod val="75000"/>
                    <a:lumOff val="25000"/>
                  </a:schemeClr>
                </a:solidFill>
                <a:latin typeface="HelveticaNeueLT Std Blk Cn" panose="020B0806030702040204" pitchFamily="34" charset="0"/>
              </a:endParaRPr>
            </a:p>
          </p:txBody>
        </p:sp>
        <p:sp>
          <p:nvSpPr>
            <p:cNvPr id="2" name="TextBox 1"/>
            <p:cNvSpPr txBox="1"/>
            <p:nvPr/>
          </p:nvSpPr>
          <p:spPr>
            <a:xfrm>
              <a:off x="202020" y="550915"/>
              <a:ext cx="3976575" cy="646331"/>
            </a:xfrm>
            <a:prstGeom prst="rect">
              <a:avLst/>
            </a:prstGeom>
            <a:noFill/>
          </p:spPr>
          <p:txBody>
            <a:bodyPr wrap="square" rtlCol="0">
              <a:spAutoFit/>
            </a:bodyPr>
            <a:lstStyle/>
            <a:p>
              <a:r>
                <a:rPr lang="en-US" sz="3600" b="1" dirty="0">
                  <a:solidFill>
                    <a:schemeClr val="tx1">
                      <a:lumMod val="75000"/>
                      <a:lumOff val="25000"/>
                    </a:schemeClr>
                  </a:solidFill>
                  <a:latin typeface="Arial Narrow" panose="020B0606020202030204" pitchFamily="34" charset="0"/>
                </a:rPr>
                <a:t>WHO WE SERVE</a:t>
              </a:r>
            </a:p>
          </p:txBody>
        </p:sp>
      </p:grpSp>
      <p:sp>
        <p:nvSpPr>
          <p:cNvPr id="16" name="Title 1"/>
          <p:cNvSpPr txBox="1">
            <a:spLocks/>
          </p:cNvSpPr>
          <p:nvPr/>
        </p:nvSpPr>
        <p:spPr>
          <a:xfrm>
            <a:off x="627320" y="2526303"/>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YOUTH</a:t>
            </a:r>
          </a:p>
          <a:p>
            <a:pPr algn="l"/>
            <a:r>
              <a:rPr lang="en-US" sz="1900" i="1" dirty="0">
                <a:solidFill>
                  <a:schemeClr val="tx1">
                    <a:lumMod val="50000"/>
                    <a:lumOff val="50000"/>
                  </a:schemeClr>
                </a:solidFill>
                <a:latin typeface="Arial Narrow" panose="020B0606020202030204" pitchFamily="34" charset="0"/>
              </a:rPr>
              <a:t>Onsite experience, School Groups &amp; Labs, Camps, Girls in Science Initiative,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Events (FIRST LEGO League, Ready Set Build, Des Moines Mini Maker Faire)</a:t>
            </a:r>
          </a:p>
        </p:txBody>
      </p:sp>
      <p:sp>
        <p:nvSpPr>
          <p:cNvPr id="17" name="Title 1"/>
          <p:cNvSpPr txBox="1">
            <a:spLocks/>
          </p:cNvSpPr>
          <p:nvPr/>
        </p:nvSpPr>
        <p:spPr>
          <a:xfrm>
            <a:off x="627320" y="350026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HIGH SCHOOL</a:t>
            </a:r>
          </a:p>
          <a:p>
            <a:pPr algn="l"/>
            <a:r>
              <a:rPr lang="en-US" sz="1900" i="1" dirty="0">
                <a:solidFill>
                  <a:schemeClr val="tx1">
                    <a:lumMod val="50000"/>
                    <a:lumOff val="50000"/>
                  </a:schemeClr>
                </a:solidFill>
                <a:latin typeface="Arial Narrow" panose="020B0606020202030204" pitchFamily="34" charset="0"/>
              </a:rPr>
              <a:t>Onsite experience, School Groups &amp; Labs, Jr. Camp Counselors, Girls in Science Initiative, Events (LIVE! From The Heart, Pantheon Project), Volunteer Opportunities</a:t>
            </a:r>
          </a:p>
        </p:txBody>
      </p:sp>
      <p:sp>
        <p:nvSpPr>
          <p:cNvPr id="18" name="Title 1"/>
          <p:cNvSpPr txBox="1">
            <a:spLocks/>
          </p:cNvSpPr>
          <p:nvPr/>
        </p:nvSpPr>
        <p:spPr>
          <a:xfrm>
            <a:off x="627320" y="447422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EARLY- &amp; MID-CAREER</a:t>
            </a:r>
          </a:p>
          <a:p>
            <a:pPr algn="l"/>
            <a:r>
              <a:rPr lang="en-US" sz="1900" i="1" dirty="0">
                <a:solidFill>
                  <a:schemeClr val="tx1">
                    <a:lumMod val="50000"/>
                    <a:lumOff val="50000"/>
                  </a:schemeClr>
                </a:solidFill>
                <a:latin typeface="Arial Narrow" panose="020B0606020202030204" pitchFamily="34" charset="0"/>
              </a:rPr>
              <a:t>Onsite experience, Mixology Night, Star Parties, Des Moines Mini Maker Faire,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Volunteer Opportunities (mentors for Girls in Science programs)</a:t>
            </a:r>
          </a:p>
        </p:txBody>
      </p:sp>
      <p:sp>
        <p:nvSpPr>
          <p:cNvPr id="19" name="Title 1"/>
          <p:cNvSpPr txBox="1">
            <a:spLocks/>
          </p:cNvSpPr>
          <p:nvPr/>
        </p:nvSpPr>
        <p:spPr>
          <a:xfrm>
            <a:off x="627320" y="5471480"/>
            <a:ext cx="7889357" cy="871872"/>
          </a:xfrm>
          <a:prstGeom prst="rect">
            <a:avLst/>
          </a:prstGeom>
          <a:solidFill>
            <a:schemeClr val="bg1"/>
          </a:solidFill>
          <a:ln w="38100">
            <a:solidFill>
              <a:schemeClr val="tx1">
                <a:lumMod val="50000"/>
                <a:lumOff val="50000"/>
              </a:schemeClr>
            </a:solidFill>
          </a:ln>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 b="1" dirty="0">
                <a:solidFill>
                  <a:schemeClr val="tx1">
                    <a:lumMod val="75000"/>
                    <a:lumOff val="25000"/>
                  </a:schemeClr>
                </a:solidFill>
                <a:latin typeface="Arial Narrow" panose="020B0606020202030204" pitchFamily="34" charset="0"/>
              </a:rPr>
              <a:t/>
            </a:r>
            <a:br>
              <a:rPr lang="en-US" sz="500" b="1" dirty="0">
                <a:solidFill>
                  <a:schemeClr val="tx1">
                    <a:lumMod val="75000"/>
                    <a:lumOff val="25000"/>
                  </a:schemeClr>
                </a:solidFill>
                <a:latin typeface="Arial Narrow" panose="020B0606020202030204" pitchFamily="34" charset="0"/>
              </a:rPr>
            </a:br>
            <a:r>
              <a:rPr lang="en-US" sz="2400" b="1" dirty="0">
                <a:solidFill>
                  <a:schemeClr val="tx1">
                    <a:lumMod val="75000"/>
                    <a:lumOff val="25000"/>
                  </a:schemeClr>
                </a:solidFill>
                <a:latin typeface="Arial Narrow" panose="020B0606020202030204" pitchFamily="34" charset="0"/>
              </a:rPr>
              <a:t>LIFELONG LEARNERS</a:t>
            </a:r>
          </a:p>
          <a:p>
            <a:pPr algn="l"/>
            <a:r>
              <a:rPr lang="en-US" sz="1900" i="1" dirty="0">
                <a:solidFill>
                  <a:schemeClr val="tx1">
                    <a:lumMod val="50000"/>
                    <a:lumOff val="50000"/>
                  </a:schemeClr>
                </a:solidFill>
                <a:latin typeface="Arial Narrow" panose="020B0606020202030204" pitchFamily="34" charset="0"/>
              </a:rPr>
              <a:t>Onsite experience, Mixology Night, Star Parties, Family STEM Institute, </a:t>
            </a:r>
            <a:br>
              <a:rPr lang="en-US" sz="1900" i="1" dirty="0">
                <a:solidFill>
                  <a:schemeClr val="tx1">
                    <a:lumMod val="50000"/>
                    <a:lumOff val="50000"/>
                  </a:schemeClr>
                </a:solidFill>
                <a:latin typeface="Arial Narrow" panose="020B0606020202030204" pitchFamily="34" charset="0"/>
              </a:rPr>
            </a:br>
            <a:r>
              <a:rPr lang="en-US" sz="1900" i="1" dirty="0">
                <a:solidFill>
                  <a:schemeClr val="tx1">
                    <a:lumMod val="50000"/>
                    <a:lumOff val="50000"/>
                  </a:schemeClr>
                </a:solidFill>
                <a:latin typeface="Arial Narrow" panose="020B0606020202030204" pitchFamily="34" charset="0"/>
              </a:rPr>
              <a:t>Volunteer Opportunities (science communication volunteers)</a:t>
            </a:r>
          </a:p>
        </p:txBody>
      </p:sp>
    </p:spTree>
    <p:extLst>
      <p:ext uri="{BB962C8B-B14F-4D97-AF65-F5344CB8AC3E}">
        <p14:creationId xmlns:p14="http://schemas.microsoft.com/office/powerpoint/2010/main" val="33710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9238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0" y="3105835"/>
            <a:ext cx="4572000" cy="646331"/>
          </a:xfrm>
          <a:prstGeom prst="rect">
            <a:avLst/>
          </a:prstGeom>
        </p:spPr>
        <p:txBody>
          <a:bodyPr>
            <a:spAutoFit/>
          </a:bodyPr>
          <a:lstStyle/>
          <a:p>
            <a:r>
              <a:rPr lang="en-US" dirty="0"/>
              <a:t/>
            </a:r>
            <a:br>
              <a:rPr lang="en-US" dirty="0"/>
            </a:br>
            <a:endParaRPr lang="en-US" dirty="0"/>
          </a:p>
        </p:txBody>
      </p:sp>
      <p:pic>
        <p:nvPicPr>
          <p:cNvPr id="13" name="Picture 12"/>
          <p:cNvPicPr>
            <a:picLocks noChangeAspect="1"/>
          </p:cNvPicPr>
          <p:nvPr/>
        </p:nvPicPr>
        <p:blipFill>
          <a:blip r:embed="rId3"/>
          <a:stretch>
            <a:fillRect/>
          </a:stretch>
        </p:blipFill>
        <p:spPr>
          <a:xfrm>
            <a:off x="771159" y="503853"/>
            <a:ext cx="7966824" cy="4161454"/>
          </a:xfrm>
          <a:prstGeom prst="rect">
            <a:avLst/>
          </a:prstGeom>
        </p:spPr>
      </p:pic>
    </p:spTree>
    <p:extLst>
      <p:ext uri="{BB962C8B-B14F-4D97-AF65-F5344CB8AC3E}">
        <p14:creationId xmlns:p14="http://schemas.microsoft.com/office/powerpoint/2010/main" val="214912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Girls In Science</a:t>
            </a:r>
          </a:p>
        </p:txBody>
      </p:sp>
      <p:sp>
        <p:nvSpPr>
          <p:cNvPr id="3" name="Content Placeholder 2"/>
          <p:cNvSpPr>
            <a:spLocks noGrp="1"/>
          </p:cNvSpPr>
          <p:nvPr>
            <p:ph idx="1"/>
          </p:nvPr>
        </p:nvSpPr>
        <p:spPr>
          <a:xfrm>
            <a:off x="349518" y="4393933"/>
            <a:ext cx="8165832" cy="2160872"/>
          </a:xfrm>
        </p:spPr>
        <p:txBody>
          <a:bodyPr>
            <a:normAutofit/>
          </a:bodyPr>
          <a:lstStyle/>
          <a:p>
            <a:pPr marL="0" indent="0">
              <a:buNone/>
            </a:pPr>
            <a:r>
              <a:rPr lang="en-US" dirty="0">
                <a:latin typeface="Arial Narrow" panose="020B0606020202030204" pitchFamily="34" charset="0"/>
              </a:rPr>
              <a:t>The Girls in Science initiative, SCI works to promote early and prolonged engagement in STEM (science, technology, engineering and math) in an effort to encourage career development and a more diverse workforce for the 21st century.  </a:t>
            </a:r>
          </a:p>
        </p:txBody>
      </p:sp>
      <p:pic>
        <p:nvPicPr>
          <p:cNvPr id="4" name="Picture 3"/>
          <p:cNvPicPr>
            <a:picLocks noChangeAspect="1"/>
          </p:cNvPicPr>
          <p:nvPr/>
        </p:nvPicPr>
        <p:blipFill>
          <a:blip r:embed="rId3"/>
          <a:stretch>
            <a:fillRect/>
          </a:stretch>
        </p:blipFill>
        <p:spPr>
          <a:xfrm>
            <a:off x="3429714" y="1909545"/>
            <a:ext cx="2284571" cy="2265532"/>
          </a:xfrm>
          <a:prstGeom prst="rect">
            <a:avLst/>
          </a:prstGeom>
        </p:spPr>
      </p:pic>
    </p:spTree>
    <p:extLst>
      <p:ext uri="{BB962C8B-B14F-4D97-AF65-F5344CB8AC3E}">
        <p14:creationId xmlns:p14="http://schemas.microsoft.com/office/powerpoint/2010/main" val="292405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15" y="116406"/>
            <a:ext cx="9144000" cy="952515"/>
          </a:xfrm>
          <a:prstGeom prst="rect">
            <a:avLst/>
          </a:prstGeom>
          <a:solidFill>
            <a:srgbClr val="AACE28"/>
          </a:solidFill>
          <a:ln w="38100">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1">
                    <a:lumMod val="75000"/>
                    <a:lumOff val="25000"/>
                  </a:schemeClr>
                </a:solidFill>
                <a:latin typeface="HelveticaNeueLT Std Blk Cn" panose="020B0806030702040204" pitchFamily="34" charset="0"/>
              </a:rPr>
              <a:t>Girls in Science </a:t>
            </a:r>
            <a:r>
              <a:rPr lang="en-US" sz="4000" i="1" dirty="0">
                <a:solidFill>
                  <a:schemeClr val="tx1">
                    <a:lumMod val="75000"/>
                    <a:lumOff val="25000"/>
                  </a:schemeClr>
                </a:solidFill>
                <a:latin typeface="HelveticaNeueLT Std Blk Cn" panose="020B0806030702040204" pitchFamily="34" charset="0"/>
              </a:rPr>
              <a:t>PJ Party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4" y="2897250"/>
            <a:ext cx="4552617" cy="3035078"/>
          </a:xfrm>
          <a:prstGeom prst="rect">
            <a:avLst/>
          </a:prstGeom>
        </p:spPr>
      </p:pic>
      <p:pic>
        <p:nvPicPr>
          <p:cNvPr id="10" name="Picture 9"/>
          <p:cNvPicPr>
            <a:picLocks noChangeAspect="1"/>
          </p:cNvPicPr>
          <p:nvPr/>
        </p:nvPicPr>
        <p:blipFill>
          <a:blip r:embed="rId4"/>
          <a:stretch>
            <a:fillRect/>
          </a:stretch>
        </p:blipFill>
        <p:spPr>
          <a:xfrm>
            <a:off x="4613609" y="2897250"/>
            <a:ext cx="4367866" cy="3048814"/>
          </a:xfrm>
          <a:prstGeom prst="rect">
            <a:avLst/>
          </a:prstGeom>
        </p:spPr>
      </p:pic>
      <p:sp>
        <p:nvSpPr>
          <p:cNvPr id="5" name="Rectangle 4"/>
          <p:cNvSpPr/>
          <p:nvPr/>
        </p:nvSpPr>
        <p:spPr>
          <a:xfrm>
            <a:off x="2804018" y="1798419"/>
            <a:ext cx="4095993" cy="584775"/>
          </a:xfrm>
          <a:prstGeom prst="rect">
            <a:avLst/>
          </a:prstGeom>
        </p:spPr>
        <p:txBody>
          <a:bodyPr wrap="none">
            <a:spAutoFit/>
          </a:bodyPr>
          <a:lstStyle/>
          <a:p>
            <a:r>
              <a:rPr lang="en-US" sz="3200" dirty="0">
                <a:latin typeface="Arial Narrow" panose="020B0606020202030204" pitchFamily="34" charset="0"/>
              </a:rPr>
              <a:t>Dreaming  Big starts Early</a:t>
            </a:r>
          </a:p>
        </p:txBody>
      </p:sp>
    </p:spTree>
    <p:extLst>
      <p:ext uri="{BB962C8B-B14F-4D97-AF65-F5344CB8AC3E}">
        <p14:creationId xmlns:p14="http://schemas.microsoft.com/office/powerpoint/2010/main" val="39520869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1172</TotalTime>
  <Words>1827</Words>
  <Application>Microsoft Office PowerPoint</Application>
  <PresentationFormat>On-screen Show (4:3)</PresentationFormat>
  <Paragraphs>179</Paragraphs>
  <Slides>20</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9" baseType="lpstr">
      <vt:lpstr>Arial</vt:lpstr>
      <vt:lpstr>Arial Narrow</vt:lpstr>
      <vt:lpstr>Calibri</vt:lpstr>
      <vt:lpstr>Calibri Light</vt:lpstr>
      <vt:lpstr>HelveticaNeueLT Std Blk Cn</vt:lpstr>
      <vt:lpstr>HelveticaNeueLT Std Cn</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Girls In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Science Center of Iowa &amp; Blank IMAX Dome Theater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Emilee Richardson</dc:creator>
  <cp:lastModifiedBy>Crystal Hall</cp:lastModifiedBy>
  <cp:revision>33</cp:revision>
  <cp:lastPrinted>2018-12-03T18:05:12Z</cp:lastPrinted>
  <dcterms:created xsi:type="dcterms:W3CDTF">2018-11-28T23:20:13Z</dcterms:created>
  <dcterms:modified xsi:type="dcterms:W3CDTF">2022-01-13T18:46:00Z</dcterms:modified>
</cp:coreProperties>
</file>